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4"/>
  </p:notesMasterIdLst>
  <p:sldIdLst>
    <p:sldId id="303" r:id="rId4"/>
    <p:sldId id="306" r:id="rId5"/>
    <p:sldId id="432" r:id="rId6"/>
    <p:sldId id="307" r:id="rId7"/>
    <p:sldId id="337" r:id="rId8"/>
    <p:sldId id="339" r:id="rId9"/>
    <p:sldId id="453" r:id="rId10"/>
    <p:sldId id="455" r:id="rId11"/>
    <p:sldId id="452" r:id="rId12"/>
    <p:sldId id="454" r:id="rId13"/>
    <p:sldId id="456" r:id="rId14"/>
    <p:sldId id="380" r:id="rId15"/>
    <p:sldId id="447" r:id="rId16"/>
    <p:sldId id="457" r:id="rId17"/>
    <p:sldId id="354" r:id="rId18"/>
    <p:sldId id="357" r:id="rId19"/>
    <p:sldId id="450" r:id="rId20"/>
    <p:sldId id="443" r:id="rId21"/>
    <p:sldId id="358" r:id="rId22"/>
    <p:sldId id="332" r:id="rId23"/>
    <p:sldId id="328" r:id="rId24"/>
    <p:sldId id="378" r:id="rId25"/>
    <p:sldId id="379" r:id="rId26"/>
    <p:sldId id="414" r:id="rId27"/>
    <p:sldId id="448" r:id="rId28"/>
    <p:sldId id="449" r:id="rId29"/>
    <p:sldId id="333" r:id="rId30"/>
    <p:sldId id="334" r:id="rId31"/>
    <p:sldId id="435" r:id="rId32"/>
    <p:sldId id="335" r:id="rId3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erveau, Jocelyne" initials="CJ" lastIdx="0" clrIdx="0">
    <p:extLst>
      <p:ext uri="{19B8F6BF-5375-455C-9EA6-DF929625EA0E}">
        <p15:presenceInfo xmlns:p15="http://schemas.microsoft.com/office/powerpoint/2012/main" userId="S-1-5-21-515967899-1957994488-839522115-1428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818C"/>
    <a:srgbClr val="993366"/>
    <a:srgbClr val="FF7575"/>
    <a:srgbClr val="FF4747"/>
    <a:srgbClr val="843C0C"/>
    <a:srgbClr val="333F50"/>
    <a:srgbClr val="4A5564"/>
    <a:srgbClr val="60943C"/>
    <a:srgbClr val="003300"/>
    <a:srgbClr val="00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047" autoAdjust="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YNHH.ORG\BH\Laboratory\AP%20-%20BH%2038030\!%20AP%20QA\AP%20QA%20Meetings\2023\!%20AP%20QA%202023\AP%20QA%20Meetings\!\AP%20ERROR%20TRACKING%20ACTIVE%20202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YNHH.ORG\BH\Laboratory\AP%20-%20BH%2038030\!%20AP%20QA\AP%20QA%20Meetings\2023\!%20AP%20QA%202023\AP%20QA%20Meetings\!\AP%20ERROR%20TRACKING%20ACTIVE%202021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792739675656466E-2"/>
          <c:y val="1.463860792601855E-2"/>
          <c:w val="0.89452610090405371"/>
          <c:h val="0.86075418031191764"/>
        </c:manualLayout>
      </c:layout>
      <c:barChart>
        <c:barDir val="bar"/>
        <c:grouping val="clustered"/>
        <c:varyColors val="0"/>
        <c:ser>
          <c:idx val="11"/>
          <c:order val="11"/>
          <c:tx>
            <c:strRef>
              <c:f>'FY23'!$A$14</c:f>
              <c:strCache>
                <c:ptCount val="1"/>
                <c:pt idx="0">
                  <c:v>October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'FY23'!$B$14:$D$14</c:f>
              <c:numCache>
                <c:formatCode>General</c:formatCode>
                <c:ptCount val="3"/>
                <c:pt idx="0">
                  <c:v>2082</c:v>
                </c:pt>
                <c:pt idx="1">
                  <c:v>8565</c:v>
                </c:pt>
                <c:pt idx="2">
                  <c:v>17555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1-4FFE-BB4E-DA7D8FF38971}"/>
            </c:ext>
          </c:extLst>
        </c:ser>
        <c:ser>
          <c:idx val="12"/>
          <c:order val="12"/>
          <c:tx>
            <c:strRef>
              <c:f>'FY23'!$A$15</c:f>
              <c:strCache>
                <c:ptCount val="1"/>
                <c:pt idx="0">
                  <c:v>November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'FY23'!$B$15:$D$15</c:f>
              <c:numCache>
                <c:formatCode>General</c:formatCode>
                <c:ptCount val="3"/>
                <c:pt idx="0">
                  <c:v>1938</c:v>
                </c:pt>
                <c:pt idx="1">
                  <c:v>8042</c:v>
                </c:pt>
                <c:pt idx="2">
                  <c:v>15162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27-43A3-BDC6-E0B16BD92DAA}"/>
            </c:ext>
          </c:extLst>
        </c:ser>
        <c:ser>
          <c:idx val="13"/>
          <c:order val="13"/>
          <c:tx>
            <c:strRef>
              <c:f>'FY23'!$A$16</c:f>
              <c:strCache>
                <c:ptCount val="1"/>
                <c:pt idx="0">
                  <c:v>December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'FY23'!$B$16:$D$16</c:f>
              <c:numCache>
                <c:formatCode>General</c:formatCode>
                <c:ptCount val="3"/>
                <c:pt idx="0">
                  <c:v>1877</c:v>
                </c:pt>
                <c:pt idx="1">
                  <c:v>8322</c:v>
                </c:pt>
                <c:pt idx="2">
                  <c:v>15312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59-441C-ACCB-A232C5171D06}"/>
            </c:ext>
          </c:extLst>
        </c:ser>
        <c:ser>
          <c:idx val="14"/>
          <c:order val="14"/>
          <c:tx>
            <c:strRef>
              <c:f>'FY23'!$A$17</c:f>
              <c:strCache>
                <c:ptCount val="1"/>
                <c:pt idx="0">
                  <c:v>January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'FY23'!$B$17:$D$17</c:f>
              <c:numCache>
                <c:formatCode>General</c:formatCode>
                <c:ptCount val="3"/>
                <c:pt idx="0">
                  <c:v>2000</c:v>
                </c:pt>
                <c:pt idx="1">
                  <c:v>8617</c:v>
                </c:pt>
                <c:pt idx="2">
                  <c:v>16818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7B-4EB2-A4BF-2D2457F89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69157392"/>
        <c:axId val="2069162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'FY23'!$A$3</c15:sqref>
                        </c15:formulaRef>
                      </c:ext>
                    </c:extLst>
                    <c:strCache>
                      <c:ptCount val="1"/>
                      <c:pt idx="0">
                        <c:v>November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'FY23'!$B$1:$D$1</c15:sqref>
                        </c15:formulaRef>
                      </c:ext>
                    </c:extLst>
                    <c:strCache>
                      <c:ptCount val="3"/>
                      <c:pt idx="0">
                        <c:v>CASES</c:v>
                      </c:pt>
                      <c:pt idx="1">
                        <c:v>BLOCKS</c:v>
                      </c:pt>
                      <c:pt idx="2">
                        <c:v>SLIDES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'FY23'!$B$3:$D$3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1831</c:v>
                      </c:pt>
                      <c:pt idx="1">
                        <c:v>7735</c:v>
                      </c:pt>
                      <c:pt idx="2">
                        <c:v>14268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23FD-42EF-837E-F5FA42131272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'FY23'!$A$4</c15:sqref>
                        </c15:formulaRef>
                      </c:ext>
                    </c:extLst>
                    <c:strCache>
                      <c:ptCount val="1"/>
                      <c:pt idx="0">
                        <c:v>December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'FY23'!$B$1:$D$1</c15:sqref>
                        </c15:formulaRef>
                      </c:ext>
                    </c:extLst>
                    <c:strCache>
                      <c:ptCount val="3"/>
                      <c:pt idx="0">
                        <c:v>CASES</c:v>
                      </c:pt>
                      <c:pt idx="1">
                        <c:v>BLOCKS</c:v>
                      </c:pt>
                      <c:pt idx="2">
                        <c:v>SLIDES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'FY23'!$B$4:$D$4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1892</c:v>
                      </c:pt>
                      <c:pt idx="1">
                        <c:v>7623</c:v>
                      </c:pt>
                      <c:pt idx="2">
                        <c:v>14435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23FD-42EF-837E-F5FA42131272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'FY23'!$A$5</c15:sqref>
                        </c15:formulaRef>
                      </c:ext>
                    </c:extLst>
                    <c:strCache>
                      <c:ptCount val="1"/>
                      <c:pt idx="0">
                        <c:v>January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'FY23'!$B$1:$D$1</c15:sqref>
                        </c15:formulaRef>
                      </c:ext>
                    </c:extLst>
                    <c:strCache>
                      <c:ptCount val="3"/>
                      <c:pt idx="0">
                        <c:v>CASES</c:v>
                      </c:pt>
                      <c:pt idx="1">
                        <c:v>BLOCKS</c:v>
                      </c:pt>
                      <c:pt idx="2">
                        <c:v>SLIDES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'FY23'!$B$5:$D$5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1814</c:v>
                      </c:pt>
                      <c:pt idx="1">
                        <c:v>7643</c:v>
                      </c:pt>
                      <c:pt idx="2">
                        <c:v>14795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23FD-42EF-837E-F5FA42131272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'FY23'!$A$6</c15:sqref>
                        </c15:formulaRef>
                      </c:ext>
                    </c:extLst>
                    <c:strCache>
                      <c:ptCount val="1"/>
                      <c:pt idx="0">
                        <c:v>February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'FY23'!$B$1:$D$1</c15:sqref>
                        </c15:formulaRef>
                      </c:ext>
                    </c:extLst>
                    <c:strCache>
                      <c:ptCount val="3"/>
                      <c:pt idx="0">
                        <c:v>CASES</c:v>
                      </c:pt>
                      <c:pt idx="1">
                        <c:v>BLOCKS</c:v>
                      </c:pt>
                      <c:pt idx="2">
                        <c:v>SLIDES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'FY23'!$B$6:$D$6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1890</c:v>
                      </c:pt>
                      <c:pt idx="1">
                        <c:v>7659</c:v>
                      </c:pt>
                      <c:pt idx="2">
                        <c:v>14909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3FD-42EF-837E-F5FA42131272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'FY23'!$A$7</c15:sqref>
                        </c15:formulaRef>
                      </c:ext>
                    </c:extLst>
                    <c:strCache>
                      <c:ptCount val="1"/>
                      <c:pt idx="0">
                        <c:v>March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'FY23'!$B$1:$D$1</c15:sqref>
                        </c15:formulaRef>
                      </c:ext>
                    </c:extLst>
                    <c:strCache>
                      <c:ptCount val="3"/>
                      <c:pt idx="0">
                        <c:v>CASES</c:v>
                      </c:pt>
                      <c:pt idx="1">
                        <c:v>BLOCKS</c:v>
                      </c:pt>
                      <c:pt idx="2">
                        <c:v>SLIDES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'FY23'!$B$7:$D$7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2048</c:v>
                      </c:pt>
                      <c:pt idx="1">
                        <c:v>8341</c:v>
                      </c:pt>
                      <c:pt idx="2">
                        <c:v>17612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3FD-42EF-837E-F5FA42131272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'FY23'!$A$8</c15:sqref>
                        </c15:formulaRef>
                      </c:ext>
                    </c:extLst>
                    <c:strCache>
                      <c:ptCount val="1"/>
                      <c:pt idx="0">
                        <c:v>April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'FY23'!$B$1:$D$1</c15:sqref>
                        </c15:formulaRef>
                      </c:ext>
                    </c:extLst>
                    <c:strCache>
                      <c:ptCount val="3"/>
                      <c:pt idx="0">
                        <c:v>CASES</c:v>
                      </c:pt>
                      <c:pt idx="1">
                        <c:v>BLOCKS</c:v>
                      </c:pt>
                      <c:pt idx="2">
                        <c:v>SLIDES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'FY23'!$B$8:$D$8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1907</c:v>
                      </c:pt>
                      <c:pt idx="1">
                        <c:v>7627</c:v>
                      </c:pt>
                      <c:pt idx="2">
                        <c:v>15574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3FD-42EF-837E-F5FA42131272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'FY23'!$A$9</c15:sqref>
                        </c15:formulaRef>
                      </c:ext>
                    </c:extLst>
                    <c:strCache>
                      <c:ptCount val="1"/>
                      <c:pt idx="0">
                        <c:v>May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'FY23'!$B$1:$D$1</c15:sqref>
                        </c15:formulaRef>
                      </c:ext>
                    </c:extLst>
                    <c:strCache>
                      <c:ptCount val="3"/>
                      <c:pt idx="0">
                        <c:v>CASES</c:v>
                      </c:pt>
                      <c:pt idx="1">
                        <c:v>BLOCKS</c:v>
                      </c:pt>
                      <c:pt idx="2">
                        <c:v>SLIDES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'FY23'!$B$9:$D$9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2265</c:v>
                      </c:pt>
                      <c:pt idx="1">
                        <c:v>9077</c:v>
                      </c:pt>
                      <c:pt idx="2">
                        <c:v>17836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3FD-42EF-837E-F5FA42131272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'FY23'!$A$10</c15:sqref>
                        </c15:formulaRef>
                      </c:ext>
                    </c:extLst>
                    <c:strCache>
                      <c:ptCount val="1"/>
                      <c:pt idx="0">
                        <c:v>June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'FY23'!$B$1:$D$1</c15:sqref>
                        </c15:formulaRef>
                      </c:ext>
                    </c:extLst>
                    <c:strCache>
                      <c:ptCount val="3"/>
                      <c:pt idx="0">
                        <c:v>CASES</c:v>
                      </c:pt>
                      <c:pt idx="1">
                        <c:v>BLOCKS</c:v>
                      </c:pt>
                      <c:pt idx="2">
                        <c:v>SLIDES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'FY23'!$B$10:$D$10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2182</c:v>
                      </c:pt>
                      <c:pt idx="1">
                        <c:v>8455</c:v>
                      </c:pt>
                      <c:pt idx="2">
                        <c:v>17634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3D5D-4D67-BA64-D76D9D99E41B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'FY23'!$A$11</c15:sqref>
                        </c15:formulaRef>
                      </c:ext>
                    </c:extLst>
                    <c:strCache>
                      <c:ptCount val="1"/>
                      <c:pt idx="0">
                        <c:v>July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'FY23'!$B$1:$D$1</c15:sqref>
                        </c15:formulaRef>
                      </c:ext>
                    </c:extLst>
                    <c:strCache>
                      <c:ptCount val="3"/>
                      <c:pt idx="0">
                        <c:v>CASES</c:v>
                      </c:pt>
                      <c:pt idx="1">
                        <c:v>BLOCKS</c:v>
                      </c:pt>
                      <c:pt idx="2">
                        <c:v>SLIDES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'FY23'!$B$11:$D$11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1855</c:v>
                      </c:pt>
                      <c:pt idx="1">
                        <c:v>7143</c:v>
                      </c:pt>
                      <c:pt idx="2">
                        <c:v>13931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B695-45C4-87DA-43037B230E5E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'FY23'!$A$12</c15:sqref>
                        </c15:formulaRef>
                      </c:ext>
                    </c:extLst>
                    <c:strCache>
                      <c:ptCount val="1"/>
                      <c:pt idx="0">
                        <c:v>August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'FY23'!$B$1:$D$1</c15:sqref>
                        </c15:formulaRef>
                      </c:ext>
                    </c:extLst>
                    <c:strCache>
                      <c:ptCount val="3"/>
                      <c:pt idx="0">
                        <c:v>CASES</c:v>
                      </c:pt>
                      <c:pt idx="1">
                        <c:v>BLOCKS</c:v>
                      </c:pt>
                      <c:pt idx="2">
                        <c:v>SLIDES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'FY23'!$B$12:$D$12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1840</c:v>
                      </c:pt>
                      <c:pt idx="1">
                        <c:v>8407</c:v>
                      </c:pt>
                      <c:pt idx="2">
                        <c:v>15930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CB80-4A1F-B176-707C3EFF711F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'FY23'!$A$13</c15:sqref>
                        </c15:formulaRef>
                      </c:ext>
                    </c:extLst>
                    <c:strCache>
                      <c:ptCount val="1"/>
                      <c:pt idx="0">
                        <c:v>September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'FY23'!$B$1:$D$1</c15:sqref>
                        </c15:formulaRef>
                      </c:ext>
                    </c:extLst>
                    <c:strCache>
                      <c:ptCount val="3"/>
                      <c:pt idx="0">
                        <c:v>CASES</c:v>
                      </c:pt>
                      <c:pt idx="1">
                        <c:v>BLOCKS</c:v>
                      </c:pt>
                      <c:pt idx="2">
                        <c:v>SLIDES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'FY23'!$B$13:$D$13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1689</c:v>
                      </c:pt>
                      <c:pt idx="1">
                        <c:v>8280</c:v>
                      </c:pt>
                      <c:pt idx="2">
                        <c:v>15500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BD2F-4620-AEF7-8CB41820C0BE}"/>
                  </c:ext>
                </c:extLst>
              </c15:ser>
            </c15:filteredBarSeries>
          </c:ext>
        </c:extLst>
      </c:barChart>
      <c:catAx>
        <c:axId val="2069157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9162800"/>
        <c:crosses val="autoZero"/>
        <c:auto val="1"/>
        <c:lblAlgn val="ctr"/>
        <c:lblOffset val="100"/>
        <c:noMultiLvlLbl val="0"/>
      </c:catAx>
      <c:valAx>
        <c:axId val="2069162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915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24036122069945E-2"/>
          <c:y val="0.10084010899047111"/>
          <c:w val="0.95812992125984253"/>
          <c:h val="0.689376922684470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Benign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Sheet1!$A$11:$A$28</c:f>
              <c:numCache>
                <c:formatCode>[$-409]mmm\-yy;@</c:formatCode>
                <c:ptCount val="13"/>
                <c:pt idx="0">
                  <c:v>44947</c:v>
                </c:pt>
                <c:pt idx="1">
                  <c:v>44985</c:v>
                </c:pt>
                <c:pt idx="2">
                  <c:v>45006</c:v>
                </c:pt>
                <c:pt idx="3">
                  <c:v>45037</c:v>
                </c:pt>
                <c:pt idx="4">
                  <c:v>45067</c:v>
                </c:pt>
                <c:pt idx="5">
                  <c:v>45100</c:v>
                </c:pt>
                <c:pt idx="6">
                  <c:v>45128</c:v>
                </c:pt>
                <c:pt idx="7">
                  <c:v>45159</c:v>
                </c:pt>
                <c:pt idx="8">
                  <c:v>45190</c:v>
                </c:pt>
                <c:pt idx="9">
                  <c:v>45220</c:v>
                </c:pt>
                <c:pt idx="10">
                  <c:v>45251</c:v>
                </c:pt>
                <c:pt idx="11">
                  <c:v>45281</c:v>
                </c:pt>
                <c:pt idx="12">
                  <c:v>45312</c:v>
                </c:pt>
              </c:numCache>
            </c:numRef>
          </c:cat>
          <c:val>
            <c:numRef>
              <c:f>Sheet1!$B$11:$B$28</c:f>
              <c:numCache>
                <c:formatCode>General</c:formatCode>
                <c:ptCount val="13"/>
                <c:pt idx="0">
                  <c:v>2</c:v>
                </c:pt>
                <c:pt idx="1">
                  <c:v>6</c:v>
                </c:pt>
                <c:pt idx="2">
                  <c:v>2</c:v>
                </c:pt>
                <c:pt idx="3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5</c:v>
                </c:pt>
                <c:pt idx="11">
                  <c:v>5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DC-46BA-9B23-7DDCBF524E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Malignant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Sheet1!$A$11:$A$28</c:f>
              <c:numCache>
                <c:formatCode>[$-409]mmm\-yy;@</c:formatCode>
                <c:ptCount val="13"/>
                <c:pt idx="0">
                  <c:v>44947</c:v>
                </c:pt>
                <c:pt idx="1">
                  <c:v>44985</c:v>
                </c:pt>
                <c:pt idx="2">
                  <c:v>45006</c:v>
                </c:pt>
                <c:pt idx="3">
                  <c:v>45037</c:v>
                </c:pt>
                <c:pt idx="4">
                  <c:v>45067</c:v>
                </c:pt>
                <c:pt idx="5">
                  <c:v>45100</c:v>
                </c:pt>
                <c:pt idx="6">
                  <c:v>45128</c:v>
                </c:pt>
                <c:pt idx="7">
                  <c:v>45159</c:v>
                </c:pt>
                <c:pt idx="8">
                  <c:v>45190</c:v>
                </c:pt>
                <c:pt idx="9">
                  <c:v>45220</c:v>
                </c:pt>
                <c:pt idx="10">
                  <c:v>45251</c:v>
                </c:pt>
                <c:pt idx="11">
                  <c:v>45281</c:v>
                </c:pt>
                <c:pt idx="12">
                  <c:v>45312</c:v>
                </c:pt>
              </c:numCache>
            </c:numRef>
          </c:cat>
          <c:val>
            <c:numRef>
              <c:f>Sheet1!$C$11:$C$23</c:f>
              <c:numCache>
                <c:formatCode>General</c:formatCode>
                <c:ptCount val="8"/>
                <c:pt idx="1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9DC-46BA-9B23-7DDCBF524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37293384"/>
        <c:axId val="237293776"/>
      </c:barChart>
      <c:dateAx>
        <c:axId val="237293384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293776"/>
        <c:crosses val="autoZero"/>
        <c:auto val="1"/>
        <c:lblOffset val="100"/>
        <c:baseTimeUnit val="months"/>
      </c:dateAx>
      <c:valAx>
        <c:axId val="23729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293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layout>
        <c:manualLayout>
          <c:xMode val="edge"/>
          <c:yMode val="edge"/>
          <c:x val="0.25893719806763282"/>
          <c:y val="1.9518143901358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# of Contaminants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'BH '!$R$15:$AD$15</c:f>
              <c:numCache>
                <c:formatCode>mmm\-yy</c:formatCode>
                <c:ptCount val="13"/>
                <c:pt idx="0">
                  <c:v>44947</c:v>
                </c:pt>
                <c:pt idx="1">
                  <c:v>44978</c:v>
                </c:pt>
                <c:pt idx="2">
                  <c:v>45006</c:v>
                </c:pt>
                <c:pt idx="3">
                  <c:v>45037</c:v>
                </c:pt>
                <c:pt idx="4">
                  <c:v>45067</c:v>
                </c:pt>
                <c:pt idx="5">
                  <c:v>45098</c:v>
                </c:pt>
                <c:pt idx="6">
                  <c:v>45128</c:v>
                </c:pt>
                <c:pt idx="7">
                  <c:v>45159</c:v>
                </c:pt>
                <c:pt idx="8">
                  <c:v>45190</c:v>
                </c:pt>
                <c:pt idx="9">
                  <c:v>45220</c:v>
                </c:pt>
                <c:pt idx="10">
                  <c:v>45251</c:v>
                </c:pt>
                <c:pt idx="11">
                  <c:v>45281</c:v>
                </c:pt>
                <c:pt idx="12">
                  <c:v>45312</c:v>
                </c:pt>
              </c:numCache>
            </c:numRef>
          </c:cat>
          <c:val>
            <c:numRef>
              <c:f>'BH '!$R$16:$AD$16</c:f>
              <c:numCache>
                <c:formatCode>General</c:formatCode>
                <c:ptCount val="13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3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5</c:v>
                </c:pt>
                <c:pt idx="11">
                  <c:v>5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A7-4552-A201-BC8877A42EB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69"/>
        <c:axId val="464371791"/>
        <c:axId val="998416784"/>
      </c:barChart>
      <c:lineChart>
        <c:grouping val="standard"/>
        <c:varyColors val="0"/>
        <c:ser>
          <c:idx val="1"/>
          <c:order val="1"/>
          <c:tx>
            <c:v># with Patient Impact 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'BH '!$R$15:$AD$15</c:f>
              <c:numCache>
                <c:formatCode>mmm\-yy</c:formatCode>
                <c:ptCount val="13"/>
                <c:pt idx="0">
                  <c:v>44947</c:v>
                </c:pt>
                <c:pt idx="1">
                  <c:v>44978</c:v>
                </c:pt>
                <c:pt idx="2">
                  <c:v>45006</c:v>
                </c:pt>
                <c:pt idx="3">
                  <c:v>45037</c:v>
                </c:pt>
                <c:pt idx="4">
                  <c:v>45067</c:v>
                </c:pt>
                <c:pt idx="5">
                  <c:v>45098</c:v>
                </c:pt>
                <c:pt idx="6">
                  <c:v>45128</c:v>
                </c:pt>
                <c:pt idx="7">
                  <c:v>45159</c:v>
                </c:pt>
                <c:pt idx="8">
                  <c:v>45190</c:v>
                </c:pt>
                <c:pt idx="9">
                  <c:v>45220</c:v>
                </c:pt>
                <c:pt idx="10">
                  <c:v>45251</c:v>
                </c:pt>
                <c:pt idx="11">
                  <c:v>45281</c:v>
                </c:pt>
                <c:pt idx="12">
                  <c:v>45312</c:v>
                </c:pt>
              </c:numCache>
            </c:numRef>
          </c:cat>
          <c:val>
            <c:numRef>
              <c:f>'BH '!$R$17:$AD$17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A7-4552-A201-BC8877A42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3088655"/>
        <c:axId val="977972912"/>
      </c:lineChart>
      <c:dateAx>
        <c:axId val="4643717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MonthS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416784"/>
        <c:crosses val="autoZero"/>
        <c:auto val="1"/>
        <c:lblOffset val="100"/>
        <c:baseTimeUnit val="months"/>
      </c:dateAx>
      <c:valAx>
        <c:axId val="99841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Contaminants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371791"/>
        <c:crosses val="autoZero"/>
        <c:crossBetween val="between"/>
      </c:valAx>
      <c:valAx>
        <c:axId val="97797291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</a:t>
                </a:r>
                <a:r>
                  <a:rPr lang="en-US" baseline="0" dirty="0"/>
                  <a:t>  of contaminants with patient impact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3088655"/>
        <c:crosses val="max"/>
        <c:crossBetween val="between"/>
      </c:valAx>
      <c:dateAx>
        <c:axId val="813088655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977972912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Block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156-4E74-974F-E3798531B0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156-4E74-974F-E3798531B0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156-4E74-974F-E3798531B037}"/>
              </c:ext>
            </c:extLst>
          </c:dPt>
          <c:dLbls>
            <c:dLbl>
              <c:idx val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D156-4E74-974F-E3798531B037}"/>
                </c:ext>
              </c:extLst>
            </c:dLbl>
            <c:dLbl>
              <c:idx val="1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D156-4E74-974F-E3798531B037}"/>
                </c:ext>
              </c:extLst>
            </c:dLbl>
            <c:dLbl>
              <c:idx val="2"/>
              <c:layout>
                <c:manualLayout>
                  <c:x val="0.10979375448690634"/>
                  <c:y val="0.20689726099973607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5.7152913294553985E-2"/>
                      <c:h val="6.06889158063356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156-4E74-974F-E3798531B03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SAME CASE</c:v>
                </c:pt>
                <c:pt idx="1">
                  <c:v>DIFFERENT CASE</c:v>
                </c:pt>
                <c:pt idx="2">
                  <c:v>PRELAB</c:v>
                </c:pt>
              </c:strCache>
              <c:extLst/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43</c:v>
                </c:pt>
                <c:pt idx="2">
                  <c:v>27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DF1-4CAD-8778-6CFDCDCA92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  <c:extLst xmlns:c15="http://schemas.microsoft.com/office/drawing/2012/chart"/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7-D156-4E74-974F-E3798531B0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9-D156-4E74-974F-E3798531B0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B-D156-4E74-974F-E3798531B03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5="http://schemas.microsoft.com/office/drawing/2012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SAME CASE</c:v>
                </c:pt>
                <c:pt idx="1">
                  <c:v>DIFFERENT CASE</c:v>
                </c:pt>
                <c:pt idx="2">
                  <c:v>PRELAB</c:v>
                </c:pt>
              </c:strCache>
              <c:extLst xmlns:c15="http://schemas.microsoft.com/office/drawing/2012/chart"/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</c:v>
                </c:pt>
                <c:pt idx="1">
                  <c:v>2.15</c:v>
                </c:pt>
                <c:pt idx="2">
                  <c:v>1.35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8DF1-4CAD-8778-6CFDCDCA925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Sheet1!$C$1:$C$4</c15:sqref>
                        </c15:formulaRef>
                      </c:ext>
                    </c:extLst>
                    <c:strCache>
                      <c:ptCount val="4"/>
                      <c:pt idx="0">
                        <c:v>%</c:v>
                      </c:pt>
                      <c:pt idx="1">
                        <c:v>100%</c:v>
                      </c:pt>
                      <c:pt idx="2">
                        <c:v>215%</c:v>
                      </c:pt>
                      <c:pt idx="3">
                        <c:v>135%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D-D156-4E74-974F-E3798531B037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val>
                  <c:numLit>
                    <c:formatCode>General</c:formatCode>
                    <c:ptCount val="1"/>
                    <c:pt idx="0">
                      <c:v>1</c:v>
                    </c:pt>
                  </c:numLit>
                </c:val>
                <c:extLst>
                  <c:ext xmlns:c16="http://schemas.microsoft.com/office/drawing/2014/chart" uri="{C3380CC4-5D6E-409C-BE32-E72D297353CC}">
                    <c16:uniqueId val="{00000002-8DF1-4CAD-8778-6CFDCDCA925C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November 2023</a:t>
            </a:r>
            <a:r>
              <a:rPr lang="en-US" baseline="0"/>
              <a:t> - January 2024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'HISTOLOGY 2023'!$L$2</c:f>
              <c:strCache>
                <c:ptCount val="1"/>
                <c:pt idx="0">
                  <c:v>Nov-23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'HISTOLOGY 2023'!$A$3:$A$15</c:f>
              <c:strCache>
                <c:ptCount val="13"/>
                <c:pt idx="1">
                  <c:v>Accessioning:
collection date, name mismatch, patient mismatch</c:v>
                </c:pt>
                <c:pt idx="2">
                  <c:v>Shipping:
no manifest, no tape, missing samples</c:v>
                </c:pt>
                <c:pt idx="3">
                  <c:v>Grossing procedure:
Error</c:v>
                </c:pt>
                <c:pt idx="4">
                  <c:v>Embedding procedure:
Error</c:v>
                </c:pt>
                <c:pt idx="5">
                  <c:v>Microtomy procedure:
Error</c:v>
                </c:pt>
                <c:pt idx="6">
                  <c:v>Staining procedure:
Error</c:v>
                </c:pt>
                <c:pt idx="7">
                  <c:v>Recut procedure:
Mislabeled, collection error</c:v>
                </c:pt>
                <c:pt idx="8">
                  <c:v>IHC procedure:
Error</c:v>
                </c:pt>
                <c:pt idx="9">
                  <c:v>Special Staining procedure:
Error</c:v>
                </c:pt>
                <c:pt idx="10">
                  <c:v>Slide Verification procedure:
Error</c:v>
                </c:pt>
                <c:pt idx="11">
                  <c:v>Processing  procedure:
Error</c:v>
                </c:pt>
                <c:pt idx="12">
                  <c:v>Miscellaneous</c:v>
                </c:pt>
              </c:strCache>
            </c:strRef>
          </c:cat>
          <c:val>
            <c:numRef>
              <c:f>'HISTOLOGY 2023'!$L$3:$L$15</c:f>
              <c:numCache>
                <c:formatCode>General</c:formatCode>
                <c:ptCount val="13"/>
                <c:pt idx="1">
                  <c:v>13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BA-4924-B518-9D835958FACD}"/>
            </c:ext>
          </c:extLst>
        </c:ser>
        <c:ser>
          <c:idx val="1"/>
          <c:order val="1"/>
          <c:tx>
            <c:strRef>
              <c:f>'HISTOLOGY 2023'!$M$2</c:f>
              <c:strCache>
                <c:ptCount val="1"/>
                <c:pt idx="0">
                  <c:v>Dec-23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'HISTOLOGY 2023'!$A$3:$A$15</c:f>
              <c:strCache>
                <c:ptCount val="13"/>
                <c:pt idx="1">
                  <c:v>Accessioning:
collection date, name mismatch, patient mismatch</c:v>
                </c:pt>
                <c:pt idx="2">
                  <c:v>Shipping:
no manifest, no tape, missing samples</c:v>
                </c:pt>
                <c:pt idx="3">
                  <c:v>Grossing procedure:
Error</c:v>
                </c:pt>
                <c:pt idx="4">
                  <c:v>Embedding procedure:
Error</c:v>
                </c:pt>
                <c:pt idx="5">
                  <c:v>Microtomy procedure:
Error</c:v>
                </c:pt>
                <c:pt idx="6">
                  <c:v>Staining procedure:
Error</c:v>
                </c:pt>
                <c:pt idx="7">
                  <c:v>Recut procedure:
Mislabeled, collection error</c:v>
                </c:pt>
                <c:pt idx="8">
                  <c:v>IHC procedure:
Error</c:v>
                </c:pt>
                <c:pt idx="9">
                  <c:v>Special Staining procedure:
Error</c:v>
                </c:pt>
                <c:pt idx="10">
                  <c:v>Slide Verification procedure:
Error</c:v>
                </c:pt>
                <c:pt idx="11">
                  <c:v>Processing  procedure:
Error</c:v>
                </c:pt>
                <c:pt idx="12">
                  <c:v>Miscellaneous</c:v>
                </c:pt>
              </c:strCache>
            </c:strRef>
          </c:cat>
          <c:val>
            <c:numRef>
              <c:f>'HISTOLOGY 2023'!$M$3:$M$15</c:f>
              <c:numCache>
                <c:formatCode>General</c:formatCode>
                <c:ptCount val="13"/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9</c:v>
                </c:pt>
                <c:pt idx="9">
                  <c:v>6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BA-4924-B518-9D835958FACD}"/>
            </c:ext>
          </c:extLst>
        </c:ser>
        <c:ser>
          <c:idx val="2"/>
          <c:order val="2"/>
          <c:tx>
            <c:strRef>
              <c:f>'HISTOLOGY 2023'!$N$2</c:f>
              <c:strCache>
                <c:ptCount val="1"/>
                <c:pt idx="0">
                  <c:v>Jan-24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'HISTOLOGY 2023'!$A$3:$A$15</c:f>
              <c:strCache>
                <c:ptCount val="13"/>
                <c:pt idx="1">
                  <c:v>Accessioning:
collection date, name mismatch, patient mismatch</c:v>
                </c:pt>
                <c:pt idx="2">
                  <c:v>Shipping:
no manifest, no tape, missing samples</c:v>
                </c:pt>
                <c:pt idx="3">
                  <c:v>Grossing procedure:
Error</c:v>
                </c:pt>
                <c:pt idx="4">
                  <c:v>Embedding procedure:
Error</c:v>
                </c:pt>
                <c:pt idx="5">
                  <c:v>Microtomy procedure:
Error</c:v>
                </c:pt>
                <c:pt idx="6">
                  <c:v>Staining procedure:
Error</c:v>
                </c:pt>
                <c:pt idx="7">
                  <c:v>Recut procedure:
Mislabeled, collection error</c:v>
                </c:pt>
                <c:pt idx="8">
                  <c:v>IHC procedure:
Error</c:v>
                </c:pt>
                <c:pt idx="9">
                  <c:v>Special Staining procedure:
Error</c:v>
                </c:pt>
                <c:pt idx="10">
                  <c:v>Slide Verification procedure:
Error</c:v>
                </c:pt>
                <c:pt idx="11">
                  <c:v>Processing  procedure:
Error</c:v>
                </c:pt>
                <c:pt idx="12">
                  <c:v>Miscellaneous</c:v>
                </c:pt>
              </c:strCache>
            </c:strRef>
          </c:cat>
          <c:val>
            <c:numRef>
              <c:f>'HISTOLOGY 2023'!$N$3:$N$15</c:f>
              <c:numCache>
                <c:formatCode>General</c:formatCode>
                <c:ptCount val="13"/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16</c:v>
                </c:pt>
                <c:pt idx="9">
                  <c:v>7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BA-4924-B518-9D835958F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4135472"/>
        <c:axId val="524136128"/>
      </c:barChart>
      <c:catAx>
        <c:axId val="524135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Histology Work Areas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136128"/>
        <c:crosses val="autoZero"/>
        <c:auto val="1"/>
        <c:lblAlgn val="ctr"/>
        <c:lblOffset val="100"/>
        <c:noMultiLvlLbl val="0"/>
      </c:catAx>
      <c:valAx>
        <c:axId val="52413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Issues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13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January 2021 - January</a:t>
            </a:r>
            <a:r>
              <a:rPr lang="en-US" baseline="0"/>
              <a:t> 2024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'Histology charts'!$C$2:$AK$2</c:f>
              <c:numCache>
                <c:formatCode>mmm\-yy</c:formatCode>
                <c:ptCount val="35"/>
                <c:pt idx="0">
                  <c:v>44256</c:v>
                </c:pt>
                <c:pt idx="1">
                  <c:v>44287</c:v>
                </c:pt>
                <c:pt idx="2">
                  <c:v>44317</c:v>
                </c:pt>
                <c:pt idx="3">
                  <c:v>44348</c:v>
                </c:pt>
                <c:pt idx="4">
                  <c:v>44378</c:v>
                </c:pt>
                <c:pt idx="5">
                  <c:v>44409</c:v>
                </c:pt>
                <c:pt idx="6">
                  <c:v>44440</c:v>
                </c:pt>
                <c:pt idx="7">
                  <c:v>44470</c:v>
                </c:pt>
                <c:pt idx="8">
                  <c:v>44501</c:v>
                </c:pt>
                <c:pt idx="9">
                  <c:v>44531</c:v>
                </c:pt>
                <c:pt idx="10">
                  <c:v>44562</c:v>
                </c:pt>
                <c:pt idx="11">
                  <c:v>44593</c:v>
                </c:pt>
                <c:pt idx="12">
                  <c:v>44621</c:v>
                </c:pt>
                <c:pt idx="13">
                  <c:v>44652</c:v>
                </c:pt>
                <c:pt idx="14">
                  <c:v>44682</c:v>
                </c:pt>
                <c:pt idx="15">
                  <c:v>44713</c:v>
                </c:pt>
                <c:pt idx="16">
                  <c:v>44743</c:v>
                </c:pt>
                <c:pt idx="17">
                  <c:v>44774</c:v>
                </c:pt>
                <c:pt idx="18">
                  <c:v>44805</c:v>
                </c:pt>
                <c:pt idx="19">
                  <c:v>44835</c:v>
                </c:pt>
                <c:pt idx="20">
                  <c:v>44866</c:v>
                </c:pt>
                <c:pt idx="21">
                  <c:v>44896</c:v>
                </c:pt>
                <c:pt idx="22">
                  <c:v>44927</c:v>
                </c:pt>
                <c:pt idx="23">
                  <c:v>44958</c:v>
                </c:pt>
                <c:pt idx="24">
                  <c:v>44986</c:v>
                </c:pt>
                <c:pt idx="25">
                  <c:v>45017</c:v>
                </c:pt>
                <c:pt idx="26">
                  <c:v>45047</c:v>
                </c:pt>
                <c:pt idx="27">
                  <c:v>45078</c:v>
                </c:pt>
                <c:pt idx="28">
                  <c:v>45108</c:v>
                </c:pt>
                <c:pt idx="29">
                  <c:v>45139</c:v>
                </c:pt>
                <c:pt idx="30">
                  <c:v>45170</c:v>
                </c:pt>
                <c:pt idx="31">
                  <c:v>45200</c:v>
                </c:pt>
                <c:pt idx="32">
                  <c:v>45231</c:v>
                </c:pt>
                <c:pt idx="33">
                  <c:v>45261</c:v>
                </c:pt>
                <c:pt idx="34">
                  <c:v>45292</c:v>
                </c:pt>
              </c:numCache>
            </c:numRef>
          </c:cat>
          <c:val>
            <c:numRef>
              <c:f>'Histology charts'!$C$3:$AK$3</c:f>
              <c:numCache>
                <c:formatCode>0.0000%</c:formatCode>
                <c:ptCount val="35"/>
                <c:pt idx="0">
                  <c:v>3.6745406824146981E-2</c:v>
                </c:pt>
                <c:pt idx="1">
                  <c:v>2.9345372460496615E-2</c:v>
                </c:pt>
                <c:pt idx="2">
                  <c:v>5.5066079295154183E-2</c:v>
                </c:pt>
                <c:pt idx="3">
                  <c:v>7.6499999999999999E-2</c:v>
                </c:pt>
                <c:pt idx="4">
                  <c:v>7.8575000000000006E-2</c:v>
                </c:pt>
                <c:pt idx="5">
                  <c:v>1.46E-2</c:v>
                </c:pt>
                <c:pt idx="6">
                  <c:v>2.06E-2</c:v>
                </c:pt>
                <c:pt idx="7">
                  <c:v>9.3699999999999999E-3</c:v>
                </c:pt>
                <c:pt idx="8">
                  <c:v>1.23E-2</c:v>
                </c:pt>
                <c:pt idx="9">
                  <c:v>2.4400000000000002E-2</c:v>
                </c:pt>
                <c:pt idx="10">
                  <c:v>1.338E-2</c:v>
                </c:pt>
                <c:pt idx="11">
                  <c:v>1.6799999999999999E-2</c:v>
                </c:pt>
                <c:pt idx="12">
                  <c:v>1.6143999999999999E-2</c:v>
                </c:pt>
                <c:pt idx="13">
                  <c:v>4.5999999999999999E-3</c:v>
                </c:pt>
                <c:pt idx="14">
                  <c:v>2.4799999999999999E-2</c:v>
                </c:pt>
                <c:pt idx="15">
                  <c:v>9.3399999999999993E-3</c:v>
                </c:pt>
                <c:pt idx="16">
                  <c:v>5.2100000000000002E-3</c:v>
                </c:pt>
                <c:pt idx="17">
                  <c:v>6.2700000000000004E-3</c:v>
                </c:pt>
                <c:pt idx="18">
                  <c:v>1.38E-2</c:v>
                </c:pt>
                <c:pt idx="19">
                  <c:v>7.5500000000000003E-3</c:v>
                </c:pt>
                <c:pt idx="20">
                  <c:v>9.8300000000000002E-3</c:v>
                </c:pt>
                <c:pt idx="21">
                  <c:v>7.4000000000000003E-3</c:v>
                </c:pt>
                <c:pt idx="22">
                  <c:v>1.213E-2</c:v>
                </c:pt>
                <c:pt idx="23">
                  <c:v>0.01</c:v>
                </c:pt>
                <c:pt idx="24">
                  <c:v>2.3400000000000001E-2</c:v>
                </c:pt>
                <c:pt idx="25">
                  <c:v>1.15E-2</c:v>
                </c:pt>
                <c:pt idx="26">
                  <c:v>1.15E-2</c:v>
                </c:pt>
                <c:pt idx="27">
                  <c:v>9.1599999999999997E-3</c:v>
                </c:pt>
                <c:pt idx="28">
                  <c:v>2.264E-2</c:v>
                </c:pt>
                <c:pt idx="29">
                  <c:v>2.3900000000000001E-2</c:v>
                </c:pt>
                <c:pt idx="30">
                  <c:v>1.0630000000000001E-2</c:v>
                </c:pt>
                <c:pt idx="31">
                  <c:v>2.0650000000000002E-2</c:v>
                </c:pt>
                <c:pt idx="32">
                  <c:v>1.5990000000000001E-2</c:v>
                </c:pt>
                <c:pt idx="33">
                  <c:v>1.0655E-2</c:v>
                </c:pt>
                <c:pt idx="34">
                  <c:v>1.6E-2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38-429E-AB09-8936DBCC8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0418440"/>
        <c:axId val="550417456"/>
      </c:lineChart>
      <c:dateAx>
        <c:axId val="550418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417456"/>
        <c:crosses val="autoZero"/>
        <c:auto val="1"/>
        <c:lblOffset val="100"/>
        <c:baseTimeUnit val="months"/>
      </c:dateAx>
      <c:valAx>
        <c:axId val="55041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Issues per Case Total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418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CYTOLOGY MISSED</a:t>
            </a:r>
            <a:r>
              <a:rPr lang="en-US" baseline="0"/>
              <a:t> OPPORTUNITY RATE TO VOLUME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ERROR RATE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'CYTOLOGY DATA'!$B$2:$M$2</c:f>
              <c:numCache>
                <c:formatCode>mmm\-yy</c:formatCode>
                <c:ptCount val="12"/>
                <c:pt idx="0">
                  <c:v>44958</c:v>
                </c:pt>
                <c:pt idx="1">
                  <c:v>44986</c:v>
                </c:pt>
                <c:pt idx="2">
                  <c:v>45039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45253</c:v>
                </c:pt>
                <c:pt idx="10">
                  <c:v>45261</c:v>
                </c:pt>
                <c:pt idx="11">
                  <c:v>45292</c:v>
                </c:pt>
              </c:numCache>
            </c:numRef>
          </c:cat>
          <c:val>
            <c:numRef>
              <c:f>'CYTOLOGY DATA'!$B$16:$M$16</c:f>
              <c:numCache>
                <c:formatCode>0.0000%</c:formatCode>
                <c:ptCount val="12"/>
                <c:pt idx="0">
                  <c:v>3.1185031185031187E-2</c:v>
                </c:pt>
                <c:pt idx="1">
                  <c:v>1.6313213703099509E-2</c:v>
                </c:pt>
                <c:pt idx="2">
                  <c:v>2.4844720496894408E-2</c:v>
                </c:pt>
                <c:pt idx="3">
                  <c:v>1.8691588785046728E-2</c:v>
                </c:pt>
                <c:pt idx="4">
                  <c:v>3.8876889848812095E-2</c:v>
                </c:pt>
                <c:pt idx="5">
                  <c:v>2.9045643153526972E-2</c:v>
                </c:pt>
                <c:pt idx="6">
                  <c:v>6.9686411149825784E-3</c:v>
                </c:pt>
                <c:pt idx="7">
                  <c:v>5.0980392156862744E-2</c:v>
                </c:pt>
                <c:pt idx="8">
                  <c:v>3.825136612021858E-2</c:v>
                </c:pt>
                <c:pt idx="9">
                  <c:v>4.1753653444676405E-3</c:v>
                </c:pt>
                <c:pt idx="10">
                  <c:v>2.3715415019762844E-2</c:v>
                </c:pt>
                <c:pt idx="11">
                  <c:v>2.2530329289428077E-2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49-44B9-AADF-BDD4B887A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4078296"/>
        <c:axId val="704075672"/>
      </c:barChart>
      <c:lineChart>
        <c:grouping val="standard"/>
        <c:varyColors val="0"/>
        <c:ser>
          <c:idx val="1"/>
          <c:order val="1"/>
          <c:tx>
            <c:v>COMBINED VOLUME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'CYTOLOGY DATA'!$B$2:$M$2</c:f>
              <c:numCache>
                <c:formatCode>mmm\-yy</c:formatCode>
                <c:ptCount val="12"/>
                <c:pt idx="0">
                  <c:v>44958</c:v>
                </c:pt>
                <c:pt idx="1">
                  <c:v>44986</c:v>
                </c:pt>
                <c:pt idx="2">
                  <c:v>45039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45253</c:v>
                </c:pt>
                <c:pt idx="10">
                  <c:v>45261</c:v>
                </c:pt>
                <c:pt idx="11">
                  <c:v>45292</c:v>
                </c:pt>
              </c:numCache>
            </c:numRef>
          </c:cat>
          <c:val>
            <c:numRef>
              <c:f>'CYTOLOGY DATA'!$B$17:$M$17</c:f>
              <c:numCache>
                <c:formatCode>General</c:formatCode>
                <c:ptCount val="12"/>
                <c:pt idx="0">
                  <c:v>481</c:v>
                </c:pt>
                <c:pt idx="1">
                  <c:v>613</c:v>
                </c:pt>
                <c:pt idx="2">
                  <c:v>483</c:v>
                </c:pt>
                <c:pt idx="3">
                  <c:v>428</c:v>
                </c:pt>
                <c:pt idx="4">
                  <c:v>463</c:v>
                </c:pt>
                <c:pt idx="5">
                  <c:v>482</c:v>
                </c:pt>
                <c:pt idx="6">
                  <c:v>574</c:v>
                </c:pt>
                <c:pt idx="7">
                  <c:v>510</c:v>
                </c:pt>
                <c:pt idx="8">
                  <c:v>549</c:v>
                </c:pt>
                <c:pt idx="9">
                  <c:v>479</c:v>
                </c:pt>
                <c:pt idx="10">
                  <c:v>506</c:v>
                </c:pt>
                <c:pt idx="11">
                  <c:v>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49-44B9-AADF-BDD4B887A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4072720"/>
        <c:axId val="704077968"/>
      </c:lineChart>
      <c:dateAx>
        <c:axId val="7040782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075672"/>
        <c:crosses val="autoZero"/>
        <c:auto val="1"/>
        <c:lblOffset val="100"/>
        <c:baseTimeUnit val="months"/>
      </c:dateAx>
      <c:valAx>
        <c:axId val="704075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Missed</a:t>
                </a:r>
                <a:r>
                  <a:rPr lang="en-US" baseline="0"/>
                  <a:t> opportunity rate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078296"/>
        <c:crosses val="autoZero"/>
        <c:crossBetween val="between"/>
      </c:valAx>
      <c:valAx>
        <c:axId val="70407796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Volume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072720"/>
        <c:crosses val="max"/>
        <c:crossBetween val="between"/>
      </c:valAx>
      <c:dateAx>
        <c:axId val="70407272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70407796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Frozens!$C$1</c:f>
              <c:strCache>
                <c:ptCount val="1"/>
                <c:pt idx="0">
                  <c:v>Total Blocks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3">
                    <a:shade val="74000"/>
                    <a:satMod val="130000"/>
                    <a:lumMod val="90000"/>
                  </a:schemeClr>
                  <a:schemeClr val="accent3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Frozens!$A$2:$A$16</c:f>
              <c:strCache>
                <c:ptCount val="12"/>
                <c:pt idx="0">
                  <c:v>January, 2023</c:v>
                </c:pt>
                <c:pt idx="1">
                  <c:v>Februry, 2023</c:v>
                </c:pt>
                <c:pt idx="2">
                  <c:v>March, 2023</c:v>
                </c:pt>
                <c:pt idx="3">
                  <c:v>April, 2023</c:v>
                </c:pt>
                <c:pt idx="4">
                  <c:v>May, 2023</c:v>
                </c:pt>
                <c:pt idx="5">
                  <c:v>June, 2023</c:v>
                </c:pt>
                <c:pt idx="6">
                  <c:v>July, 2023</c:v>
                </c:pt>
                <c:pt idx="7">
                  <c:v>August, 2023</c:v>
                </c:pt>
                <c:pt idx="8">
                  <c:v>September, 2023</c:v>
                </c:pt>
                <c:pt idx="9">
                  <c:v>October, 2023</c:v>
                </c:pt>
                <c:pt idx="10">
                  <c:v>November, 2023</c:v>
                </c:pt>
                <c:pt idx="11">
                  <c:v>December, 2023</c:v>
                </c:pt>
              </c:strCache>
              <c:extLst/>
            </c:strRef>
          </c:cat>
          <c:val>
            <c:numRef>
              <c:f>Frozens!$C$2:$C$17</c:f>
              <c:numCache>
                <c:formatCode>General</c:formatCode>
                <c:ptCount val="13"/>
                <c:pt idx="0">
                  <c:v>3</c:v>
                </c:pt>
                <c:pt idx="1">
                  <c:v>5</c:v>
                </c:pt>
                <c:pt idx="2">
                  <c:v>0</c:v>
                </c:pt>
                <c:pt idx="3">
                  <c:v>3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776-4DAC-BFAC-7BA32304E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60300192"/>
        <c:axId val="732604576"/>
      </c:barChart>
      <c:lineChart>
        <c:grouping val="standard"/>
        <c:varyColors val="0"/>
        <c:ser>
          <c:idx val="0"/>
          <c:order val="0"/>
          <c:tx>
            <c:strRef>
              <c:f>Frozens!$B$1:$C$1</c:f>
              <c:strCache>
                <c:ptCount val="1"/>
                <c:pt idx="0">
                  <c:v>Percent Total Blocks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strRef>
              <c:f>Frozens!$A$2:$A$17</c:f>
              <c:strCache>
                <c:ptCount val="13"/>
                <c:pt idx="0">
                  <c:v>January, 2023</c:v>
                </c:pt>
                <c:pt idx="1">
                  <c:v>Februry, 2023</c:v>
                </c:pt>
                <c:pt idx="2">
                  <c:v>March, 2023</c:v>
                </c:pt>
                <c:pt idx="3">
                  <c:v>April, 2023</c:v>
                </c:pt>
                <c:pt idx="4">
                  <c:v>May, 2023</c:v>
                </c:pt>
                <c:pt idx="5">
                  <c:v>June, 2023</c:v>
                </c:pt>
                <c:pt idx="6">
                  <c:v>July, 2023</c:v>
                </c:pt>
                <c:pt idx="7">
                  <c:v>August, 2023</c:v>
                </c:pt>
                <c:pt idx="8">
                  <c:v>September, 2023</c:v>
                </c:pt>
                <c:pt idx="9">
                  <c:v>October, 2023</c:v>
                </c:pt>
                <c:pt idx="10">
                  <c:v>November, 2023</c:v>
                </c:pt>
                <c:pt idx="11">
                  <c:v>December, 2023</c:v>
                </c:pt>
                <c:pt idx="12">
                  <c:v>January, 2024</c:v>
                </c:pt>
              </c:strCache>
              <c:extLst/>
            </c:strRef>
          </c:cat>
          <c:val>
            <c:numRef>
              <c:f>Frozens!$B$2:$B$17</c:f>
              <c:numCache>
                <c:formatCode>0%</c:formatCode>
                <c:ptCount val="13"/>
                <c:pt idx="0">
                  <c:v>0.5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0.67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9776-4DAC-BFAC-7BA32304E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8749440"/>
        <c:axId val="352786224"/>
      </c:lineChart>
      <c:catAx>
        <c:axId val="93874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786224"/>
        <c:crosses val="autoZero"/>
        <c:auto val="1"/>
        <c:lblAlgn val="ctr"/>
        <c:lblOffset val="100"/>
        <c:noMultiLvlLbl val="0"/>
      </c:catAx>
      <c:valAx>
        <c:axId val="35278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8749440"/>
        <c:crosses val="autoZero"/>
        <c:crossBetween val="between"/>
      </c:valAx>
      <c:valAx>
        <c:axId val="732604576"/>
        <c:scaling>
          <c:orientation val="minMax"/>
          <c:max val="4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300192"/>
        <c:crosses val="max"/>
        <c:crossBetween val="between"/>
        <c:majorUnit val="1"/>
      </c:valAx>
      <c:catAx>
        <c:axId val="660300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32604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460091039344721E-2"/>
          <c:y val="8.9840902153200924E-2"/>
          <c:w val="0.82539692933873243"/>
          <c:h val="0.72602436506245294"/>
        </c:manualLayout>
      </c:layout>
      <c:barChart>
        <c:barDir val="col"/>
        <c:grouping val="clustered"/>
        <c:varyColors val="0"/>
        <c:ser>
          <c:idx val="0"/>
          <c:order val="0"/>
          <c:tx>
            <c:v>Volume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multiLvlStrRef>
              <c:f>'NON-GYN'!$M$1:$AB$2</c:f>
              <c:multiLvlStrCache>
                <c:ptCount val="13"/>
                <c:lvl>
                  <c:pt idx="0">
                    <c:v>9.0</c:v>
                  </c:pt>
                  <c:pt idx="1">
                    <c:v>2.0</c:v>
                  </c:pt>
                  <c:pt idx="2">
                    <c:v>9.0</c:v>
                  </c:pt>
                  <c:pt idx="3">
                    <c:v>3.0</c:v>
                  </c:pt>
                  <c:pt idx="4">
                    <c:v>5.0</c:v>
                  </c:pt>
                  <c:pt idx="5">
                    <c:v>2.0</c:v>
                  </c:pt>
                  <c:pt idx="6">
                    <c:v>2.0</c:v>
                  </c:pt>
                  <c:pt idx="7">
                    <c:v>0.0</c:v>
                  </c:pt>
                  <c:pt idx="8">
                    <c:v>5.0</c:v>
                  </c:pt>
                  <c:pt idx="9">
                    <c:v>3.0</c:v>
                  </c:pt>
                  <c:pt idx="10">
                    <c:v>5.0</c:v>
                  </c:pt>
                  <c:pt idx="11">
                    <c:v>0.0</c:v>
                  </c:pt>
                  <c:pt idx="12">
                    <c:v>2.0</c:v>
                  </c:pt>
                </c:lvl>
                <c:lvl>
                  <c:pt idx="0">
                    <c:v>Jan-23</c:v>
                  </c:pt>
                  <c:pt idx="1">
                    <c:v>Feb-23</c:v>
                  </c:pt>
                  <c:pt idx="2">
                    <c:v>Mar-23</c:v>
                  </c:pt>
                  <c:pt idx="3">
                    <c:v>Apr-23</c:v>
                  </c:pt>
                  <c:pt idx="4">
                    <c:v>May-23</c:v>
                  </c:pt>
                  <c:pt idx="5">
                    <c:v>Jun-23</c:v>
                  </c:pt>
                  <c:pt idx="6">
                    <c:v>Jul-23</c:v>
                  </c:pt>
                  <c:pt idx="7">
                    <c:v>Aug-23</c:v>
                  </c:pt>
                  <c:pt idx="8">
                    <c:v>Sep-23</c:v>
                  </c:pt>
                  <c:pt idx="9">
                    <c:v>Oct-23</c:v>
                  </c:pt>
                  <c:pt idx="10">
                    <c:v>Nov-23</c:v>
                  </c:pt>
                  <c:pt idx="11">
                    <c:v>Dec-23</c:v>
                  </c:pt>
                  <c:pt idx="12">
                    <c:v>Jan-24</c:v>
                  </c:pt>
                </c:lvl>
              </c:multiLvlStrCache>
              <c:extLst/>
            </c:multiLvlStrRef>
          </c:cat>
          <c:val>
            <c:numRef>
              <c:f>'NON-GYN'!$M$2:$AB$2</c:f>
              <c:numCache>
                <c:formatCode>0.0</c:formatCode>
                <c:ptCount val="13"/>
                <c:pt idx="0">
                  <c:v>9</c:v>
                </c:pt>
                <c:pt idx="1">
                  <c:v>2</c:v>
                </c:pt>
                <c:pt idx="2">
                  <c:v>9</c:v>
                </c:pt>
                <c:pt idx="3">
                  <c:v>3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  <c:pt idx="7">
                  <c:v>0</c:v>
                </c:pt>
                <c:pt idx="8">
                  <c:v>5</c:v>
                </c:pt>
                <c:pt idx="9">
                  <c:v>3</c:v>
                </c:pt>
                <c:pt idx="10">
                  <c:v>5</c:v>
                </c:pt>
                <c:pt idx="11">
                  <c:v>0</c:v>
                </c:pt>
                <c:pt idx="12">
                  <c:v>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2CA-4292-90D6-590490ED1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7"/>
        <c:axId val="577762360"/>
        <c:axId val="577763016"/>
      </c:barChart>
      <c:lineChart>
        <c:grouping val="standard"/>
        <c:varyColors val="0"/>
        <c:ser>
          <c:idx val="1"/>
          <c:order val="1"/>
          <c:tx>
            <c:v>% Met TAT</c:v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multiLvlStrRef>
              <c:f>'NON-GYN'!$M$3:$AB$4</c:f>
              <c:multiLvlStrCache>
                <c:ptCount val="13"/>
                <c:lvl>
                  <c:pt idx="0">
                    <c:v>90%</c:v>
                  </c:pt>
                  <c:pt idx="1">
                    <c:v>90%</c:v>
                  </c:pt>
                  <c:pt idx="2">
                    <c:v>90%</c:v>
                  </c:pt>
                  <c:pt idx="3">
                    <c:v>90%</c:v>
                  </c:pt>
                  <c:pt idx="4">
                    <c:v>90%</c:v>
                  </c:pt>
                  <c:pt idx="5">
                    <c:v>90%</c:v>
                  </c:pt>
                  <c:pt idx="6">
                    <c:v>90%</c:v>
                  </c:pt>
                  <c:pt idx="7">
                    <c:v>90%</c:v>
                  </c:pt>
                  <c:pt idx="8">
                    <c:v>90%</c:v>
                  </c:pt>
                  <c:pt idx="9">
                    <c:v>90%</c:v>
                  </c:pt>
                  <c:pt idx="10">
                    <c:v>90%</c:v>
                  </c:pt>
                  <c:pt idx="11">
                    <c:v>90%</c:v>
                  </c:pt>
                  <c:pt idx="12">
                    <c:v>90%</c:v>
                  </c:pt>
                </c:lvl>
                <c:lvl>
                  <c:pt idx="0">
                    <c:v>100%</c:v>
                  </c:pt>
                  <c:pt idx="1">
                    <c:v>100%</c:v>
                  </c:pt>
                  <c:pt idx="2">
                    <c:v>100%</c:v>
                  </c:pt>
                  <c:pt idx="3">
                    <c:v>100%</c:v>
                  </c:pt>
                  <c:pt idx="4">
                    <c:v>100%</c:v>
                  </c:pt>
                  <c:pt idx="5">
                    <c:v>50%</c:v>
                  </c:pt>
                  <c:pt idx="6">
                    <c:v>100%</c:v>
                  </c:pt>
                  <c:pt idx="7">
                    <c:v>0%</c:v>
                  </c:pt>
                  <c:pt idx="8">
                    <c:v>100%</c:v>
                  </c:pt>
                  <c:pt idx="9">
                    <c:v>33%</c:v>
                  </c:pt>
                  <c:pt idx="10">
                    <c:v>100%</c:v>
                  </c:pt>
                  <c:pt idx="11">
                    <c:v>0%</c:v>
                  </c:pt>
                  <c:pt idx="12">
                    <c:v>50%</c:v>
                  </c:pt>
                </c:lvl>
              </c:multiLvlStrCache>
              <c:extLst/>
            </c:multiLvlStrRef>
          </c:cat>
          <c:val>
            <c:numRef>
              <c:f>'NON-GYN'!$M$3:$AB$3</c:f>
              <c:numCache>
                <c:formatCode>0%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0.5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0.33</c:v>
                </c:pt>
                <c:pt idx="10">
                  <c:v>1</c:v>
                </c:pt>
                <c:pt idx="11">
                  <c:v>0</c:v>
                </c:pt>
                <c:pt idx="12">
                  <c:v>0.5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52CA-4292-90D6-590490ED117D}"/>
            </c:ext>
          </c:extLst>
        </c:ser>
        <c:ser>
          <c:idx val="2"/>
          <c:order val="2"/>
          <c:tx>
            <c:v>Benchmark</c:v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'NON-GYN'!$M$3:$AB$4</c:f>
              <c:multiLvlStrCache>
                <c:ptCount val="13"/>
                <c:lvl>
                  <c:pt idx="0">
                    <c:v>90%</c:v>
                  </c:pt>
                  <c:pt idx="1">
                    <c:v>90%</c:v>
                  </c:pt>
                  <c:pt idx="2">
                    <c:v>90%</c:v>
                  </c:pt>
                  <c:pt idx="3">
                    <c:v>90%</c:v>
                  </c:pt>
                  <c:pt idx="4">
                    <c:v>90%</c:v>
                  </c:pt>
                  <c:pt idx="5">
                    <c:v>90%</c:v>
                  </c:pt>
                  <c:pt idx="6">
                    <c:v>90%</c:v>
                  </c:pt>
                  <c:pt idx="7">
                    <c:v>90%</c:v>
                  </c:pt>
                  <c:pt idx="8">
                    <c:v>90%</c:v>
                  </c:pt>
                  <c:pt idx="9">
                    <c:v>90%</c:v>
                  </c:pt>
                  <c:pt idx="10">
                    <c:v>90%</c:v>
                  </c:pt>
                  <c:pt idx="11">
                    <c:v>90%</c:v>
                  </c:pt>
                  <c:pt idx="12">
                    <c:v>90%</c:v>
                  </c:pt>
                </c:lvl>
                <c:lvl>
                  <c:pt idx="0">
                    <c:v>100%</c:v>
                  </c:pt>
                  <c:pt idx="1">
                    <c:v>100%</c:v>
                  </c:pt>
                  <c:pt idx="2">
                    <c:v>100%</c:v>
                  </c:pt>
                  <c:pt idx="3">
                    <c:v>100%</c:v>
                  </c:pt>
                  <c:pt idx="4">
                    <c:v>100%</c:v>
                  </c:pt>
                  <c:pt idx="5">
                    <c:v>50%</c:v>
                  </c:pt>
                  <c:pt idx="6">
                    <c:v>100%</c:v>
                  </c:pt>
                  <c:pt idx="7">
                    <c:v>0%</c:v>
                  </c:pt>
                  <c:pt idx="8">
                    <c:v>100%</c:v>
                  </c:pt>
                  <c:pt idx="9">
                    <c:v>33%</c:v>
                  </c:pt>
                  <c:pt idx="10">
                    <c:v>100%</c:v>
                  </c:pt>
                  <c:pt idx="11">
                    <c:v>0%</c:v>
                  </c:pt>
                  <c:pt idx="12">
                    <c:v>50%</c:v>
                  </c:pt>
                </c:lvl>
              </c:multiLvlStrCache>
              <c:extLst/>
            </c:multiLvlStrRef>
          </c:cat>
          <c:val>
            <c:numRef>
              <c:f>'NON-GYN'!$J$4:$AB$4</c:f>
              <c:numCache>
                <c:formatCode>0%</c:formatCode>
                <c:ptCount val="13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  <c:pt idx="12">
                  <c:v>0.9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52CA-4292-90D6-590490ED1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0709824"/>
        <c:axId val="670709496"/>
      </c:lineChart>
      <c:catAx>
        <c:axId val="577762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FFFF00"/>
                    </a:solidFill>
                  </a:rPr>
                  <a:t>MONTHS </a:t>
                </a:r>
              </a:p>
            </c:rich>
          </c:tx>
          <c:layout>
            <c:manualLayout>
              <c:xMode val="edge"/>
              <c:yMode val="edge"/>
              <c:x val="0.4781596122408352"/>
              <c:y val="0.865933246169319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763016"/>
        <c:crosses val="autoZero"/>
        <c:auto val="1"/>
        <c:lblAlgn val="ctr"/>
        <c:lblOffset val="100"/>
        <c:noMultiLvlLbl val="1"/>
      </c:catAx>
      <c:valAx>
        <c:axId val="577763016"/>
        <c:scaling>
          <c:orientation val="minMax"/>
          <c:max val="9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rgbClr val="FFFF00"/>
                    </a:solidFill>
                  </a:rPr>
                  <a:t>CASE VOLUME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762360"/>
        <c:crosses val="autoZero"/>
        <c:crossBetween val="between"/>
      </c:valAx>
      <c:valAx>
        <c:axId val="670709496"/>
        <c:scaling>
          <c:orientation val="minMax"/>
          <c:max val="1"/>
        </c:scaling>
        <c:delete val="0"/>
        <c:axPos val="r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lt1">
                  <a:lumMod val="95000"/>
                  <a:alpha val="5000"/>
                </a:schemeClr>
              </a:solidFill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FFFF00"/>
                    </a:solidFill>
                  </a:rPr>
                  <a:t>%  of Cases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709824"/>
        <c:crosses val="max"/>
        <c:crossBetween val="between"/>
      </c:valAx>
      <c:catAx>
        <c:axId val="670709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0709496"/>
        <c:crosses val="autoZero"/>
        <c:auto val="1"/>
        <c:lblAlgn val="ctr"/>
        <c:lblOffset val="100"/>
        <c:tickLblSkip val="1"/>
        <c:tickMarkSkip val="1"/>
        <c:noMultiLvlLbl val="1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44209872316685"/>
          <c:y val="2.514190516679464E-2"/>
          <c:w val="0.87284453573738063"/>
          <c:h val="0.84233777415932221"/>
        </c:manualLayout>
      </c:layout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'BH '!$C$58:$O$58</c:f>
              <c:numCache>
                <c:formatCode>mmm\-yy</c:formatCode>
                <c:ptCount val="5"/>
                <c:pt idx="0">
                  <c:v>45170</c:v>
                </c:pt>
                <c:pt idx="1">
                  <c:v>45200</c:v>
                </c:pt>
                <c:pt idx="2">
                  <c:v>45231</c:v>
                </c:pt>
                <c:pt idx="3">
                  <c:v>45261</c:v>
                </c:pt>
                <c:pt idx="4">
                  <c:v>45292</c:v>
                </c:pt>
              </c:numCache>
              <c:extLst/>
            </c:numRef>
          </c:cat>
          <c:val>
            <c:numRef>
              <c:f>'BH '!$C$59:$O$59</c:f>
              <c:numCache>
                <c:formatCode>0%</c:formatCode>
                <c:ptCount val="5"/>
                <c:pt idx="0">
                  <c:v>1</c:v>
                </c:pt>
                <c:pt idx="1">
                  <c:v>0.9</c:v>
                </c:pt>
                <c:pt idx="2" formatCode="0.0%">
                  <c:v>0.95</c:v>
                </c:pt>
                <c:pt idx="3">
                  <c:v>1</c:v>
                </c:pt>
                <c:pt idx="4">
                  <c:v>0.94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44C6-4CD2-AF80-B31E047E03B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90199152"/>
        <c:axId val="812388207"/>
      </c:lineChart>
      <c:dateAx>
        <c:axId val="1290199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Months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2388207"/>
        <c:crosses val="autoZero"/>
        <c:auto val="1"/>
        <c:lblOffset val="100"/>
        <c:baseTimeUnit val="months"/>
      </c:dateAx>
      <c:valAx>
        <c:axId val="812388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</a:t>
                </a:r>
                <a:r>
                  <a:rPr lang="en-US" baseline="0" dirty="0"/>
                  <a:t> of cases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019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BC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Sheet1!$B$2:$N$2</c:f>
              <c:strCache>
                <c:ptCount val="4"/>
                <c:pt idx="0">
                  <c:v>Oct-23</c:v>
                </c:pt>
                <c:pt idx="1">
                  <c:v>Nov-23</c:v>
                </c:pt>
                <c:pt idx="2">
                  <c:v>Dec-23</c:v>
                </c:pt>
                <c:pt idx="3">
                  <c:v>Jan-24</c:v>
                </c:pt>
              </c:strCache>
              <c:extLst/>
            </c:strRef>
          </c:cat>
          <c:val>
            <c:numRef>
              <c:f>Sheet1!$B$3:$N$3</c:f>
              <c:numCache>
                <c:formatCode>0%</c:formatCode>
                <c:ptCount val="4"/>
                <c:pt idx="0">
                  <c:v>0.73</c:v>
                </c:pt>
                <c:pt idx="1" formatCode="0.00%">
                  <c:v>0.71</c:v>
                </c:pt>
                <c:pt idx="2">
                  <c:v>0.75</c:v>
                </c:pt>
                <c:pt idx="3">
                  <c:v>0.81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B57-4B85-A38E-91F37813CDE3}"/>
            </c:ext>
          </c:extLst>
        </c:ser>
        <c:ser>
          <c:idx val="1"/>
          <c:order val="1"/>
          <c:tx>
            <c:v>MC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Sheet1!$B$2:$N$2</c:f>
              <c:strCache>
                <c:ptCount val="4"/>
                <c:pt idx="0">
                  <c:v>Oct-23</c:v>
                </c:pt>
                <c:pt idx="1">
                  <c:v>Nov-23</c:v>
                </c:pt>
                <c:pt idx="2">
                  <c:v>Dec-23</c:v>
                </c:pt>
                <c:pt idx="3">
                  <c:v>Jan-24</c:v>
                </c:pt>
              </c:strCache>
              <c:extLst/>
            </c:strRef>
          </c:cat>
          <c:val>
            <c:numRef>
              <c:f>Sheet1!$B$4:$N$4</c:f>
              <c:numCache>
                <c:formatCode>0%</c:formatCode>
                <c:ptCount val="4"/>
                <c:pt idx="0">
                  <c:v>0.79</c:v>
                </c:pt>
                <c:pt idx="1" formatCode="0.00%">
                  <c:v>0.85</c:v>
                </c:pt>
                <c:pt idx="2">
                  <c:v>0.75</c:v>
                </c:pt>
                <c:pt idx="3">
                  <c:v>0.81059999999999999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B57-4B85-A38E-91F37813C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7153664"/>
        <c:axId val="812444751"/>
      </c:barChart>
      <c:lineChart>
        <c:grouping val="standard"/>
        <c:varyColors val="0"/>
        <c:ser>
          <c:idx val="2"/>
          <c:order val="2"/>
          <c:tx>
            <c:v>Benchmark</c:v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FF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Sheet1!$B$2:$N$2</c:f>
              <c:strCache>
                <c:ptCount val="4"/>
                <c:pt idx="0">
                  <c:v>Oct-23</c:v>
                </c:pt>
                <c:pt idx="1">
                  <c:v>Nov-23</c:v>
                </c:pt>
                <c:pt idx="2">
                  <c:v>Dec-23</c:v>
                </c:pt>
                <c:pt idx="3">
                  <c:v>Jan-24</c:v>
                </c:pt>
              </c:strCache>
              <c:extLst/>
            </c:strRef>
          </c:cat>
          <c:val>
            <c:numRef>
              <c:f>Sheet1!$B$5:$N$5</c:f>
              <c:numCache>
                <c:formatCode>0%</c:formatCode>
                <c:ptCount val="4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EB57-4B85-A38E-91F37813C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7153664"/>
        <c:axId val="812444751"/>
      </c:lineChart>
      <c:dateAx>
        <c:axId val="1207153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2444751"/>
        <c:crosses val="autoZero"/>
        <c:auto val="1"/>
        <c:lblOffset val="100"/>
        <c:baseTimeUnit val="months"/>
      </c:dateAx>
      <c:valAx>
        <c:axId val="812444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</a:t>
                </a:r>
                <a:r>
                  <a:rPr lang="en-US" baseline="0" dirty="0"/>
                  <a:t>  of cases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715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% Met TAT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'BH '!$C$41:$N$41</c:f>
              <c:strCache>
                <c:ptCount val="4"/>
                <c:pt idx="0">
                  <c:v>Oct-23</c:v>
                </c:pt>
                <c:pt idx="1">
                  <c:v>Nov-23</c:v>
                </c:pt>
                <c:pt idx="2">
                  <c:v>Dec-23</c:v>
                </c:pt>
                <c:pt idx="3">
                  <c:v>Jan-24</c:v>
                </c:pt>
              </c:strCache>
              <c:extLst/>
            </c:strRef>
          </c:cat>
          <c:val>
            <c:numRef>
              <c:f>'BH '!$B$42:$N$42</c:f>
              <c:numCache>
                <c:formatCode>0%</c:formatCode>
                <c:ptCount val="4"/>
                <c:pt idx="0">
                  <c:v>0.55000000000000004</c:v>
                </c:pt>
                <c:pt idx="1">
                  <c:v>0.67</c:v>
                </c:pt>
                <c:pt idx="2" formatCode="0.0%">
                  <c:v>0.73</c:v>
                </c:pt>
                <c:pt idx="3" formatCode="0.0%">
                  <c:v>0.67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708-4721-ADA6-E473FF564F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6106847"/>
        <c:axId val="812396639"/>
      </c:barChart>
      <c:lineChart>
        <c:grouping val="standard"/>
        <c:varyColors val="0"/>
        <c:ser>
          <c:idx val="1"/>
          <c:order val="1"/>
          <c:tx>
            <c:v>Benchmark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'BH '!$B$41:$N$41</c:f>
              <c:strCache>
                <c:ptCount val="4"/>
                <c:pt idx="0">
                  <c:v>Sep-23</c:v>
                </c:pt>
                <c:pt idx="1">
                  <c:v>Oct-23</c:v>
                </c:pt>
                <c:pt idx="2">
                  <c:v>Nov-23</c:v>
                </c:pt>
                <c:pt idx="3">
                  <c:v>Dec-23</c:v>
                </c:pt>
              </c:strCache>
              <c:extLst/>
            </c:strRef>
          </c:cat>
          <c:val>
            <c:numRef>
              <c:f>'BH '!$B$43:$N$43</c:f>
              <c:numCache>
                <c:formatCode>0%</c:formatCode>
                <c:ptCount val="4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A708-4721-ADA6-E473FF564F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06106847"/>
        <c:axId val="812396639"/>
      </c:lineChart>
      <c:catAx>
        <c:axId val="8061068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2396639"/>
        <c:crosses val="autoZero"/>
        <c:auto val="1"/>
        <c:lblAlgn val="ctr"/>
        <c:lblOffset val="100"/>
        <c:noMultiLvlLbl val="1"/>
      </c:catAx>
      <c:valAx>
        <c:axId val="812396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 of 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6106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% Met TAT</c:v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'BH '!$C$64:$O$64</c:f>
              <c:strCache>
                <c:ptCount val="4"/>
                <c:pt idx="0">
                  <c:v>Oct-23</c:v>
                </c:pt>
                <c:pt idx="1">
                  <c:v>Nov-23</c:v>
                </c:pt>
                <c:pt idx="2">
                  <c:v>Dec-23</c:v>
                </c:pt>
                <c:pt idx="3">
                  <c:v>Jan-24</c:v>
                </c:pt>
              </c:strCache>
              <c:extLst/>
            </c:strRef>
          </c:cat>
          <c:val>
            <c:numRef>
              <c:f>'BH '!$C$65:$O$65</c:f>
              <c:numCache>
                <c:formatCode>0%</c:formatCode>
                <c:ptCount val="4"/>
                <c:pt idx="0">
                  <c:v>0.56999999999999995</c:v>
                </c:pt>
                <c:pt idx="1">
                  <c:v>0.73</c:v>
                </c:pt>
                <c:pt idx="2">
                  <c:v>0.77</c:v>
                </c:pt>
                <c:pt idx="3">
                  <c:v>0.7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DEC5-47F2-9F79-BDFD1BA677E8}"/>
            </c:ext>
          </c:extLst>
        </c:ser>
        <c:ser>
          <c:idx val="1"/>
          <c:order val="1"/>
          <c:tx>
            <c:v>Benchmark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'BH '!$C$64:$O$64</c:f>
              <c:strCache>
                <c:ptCount val="4"/>
                <c:pt idx="0">
                  <c:v>Oct-23</c:v>
                </c:pt>
                <c:pt idx="1">
                  <c:v>Nov-23</c:v>
                </c:pt>
                <c:pt idx="2">
                  <c:v>Dec-23</c:v>
                </c:pt>
                <c:pt idx="3">
                  <c:v>Jan-24</c:v>
                </c:pt>
              </c:strCache>
              <c:extLst/>
            </c:strRef>
          </c:cat>
          <c:val>
            <c:numRef>
              <c:f>'BH '!$C$66:$O$66</c:f>
              <c:numCache>
                <c:formatCode>0%</c:formatCode>
                <c:ptCount val="4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DEC5-47F2-9F79-BDFD1BA67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8130511"/>
        <c:axId val="977974896"/>
      </c:lineChart>
      <c:catAx>
        <c:axId val="80813051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7974896"/>
        <c:crosses val="autoZero"/>
        <c:auto val="1"/>
        <c:lblAlgn val="ctr"/>
        <c:lblOffset val="100"/>
        <c:noMultiLvlLbl val="1"/>
      </c:catAx>
      <c:valAx>
        <c:axId val="97797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CASES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8130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Volume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Sheet1!$B$19:$N$19</c:f>
              <c:strCache>
                <c:ptCount val="4"/>
                <c:pt idx="0">
                  <c:v>Oct-23</c:v>
                </c:pt>
                <c:pt idx="1">
                  <c:v>Nov-23</c:v>
                </c:pt>
                <c:pt idx="2">
                  <c:v>Dec-23</c:v>
                </c:pt>
                <c:pt idx="3">
                  <c:v>Jan-24</c:v>
                </c:pt>
              </c:strCache>
            </c:strRef>
          </c:cat>
          <c:val>
            <c:numRef>
              <c:f>Sheet1!$B$20:$N$20</c:f>
              <c:numCache>
                <c:formatCode>General</c:formatCode>
                <c:ptCount val="4"/>
                <c:pt idx="0">
                  <c:v>232</c:v>
                </c:pt>
                <c:pt idx="1">
                  <c:v>260</c:v>
                </c:pt>
                <c:pt idx="2">
                  <c:v>285</c:v>
                </c:pt>
                <c:pt idx="3">
                  <c:v>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3C-4699-AA01-D7F445F5E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6173472"/>
        <c:axId val="301420032"/>
      </c:barChart>
      <c:lineChart>
        <c:grouping val="standard"/>
        <c:varyColors val="0"/>
        <c:ser>
          <c:idx val="1"/>
          <c:order val="1"/>
          <c:tx>
            <c:v>% &lt;/= 2 Business days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Sheet1!$B$19:$N$19</c:f>
              <c:strCache>
                <c:ptCount val="4"/>
                <c:pt idx="0">
                  <c:v>Oct-23</c:v>
                </c:pt>
                <c:pt idx="1">
                  <c:v>Nov-23</c:v>
                </c:pt>
                <c:pt idx="2">
                  <c:v>Dec-23</c:v>
                </c:pt>
                <c:pt idx="3">
                  <c:v>Jan-24</c:v>
                </c:pt>
              </c:strCache>
            </c:strRef>
          </c:cat>
          <c:val>
            <c:numRef>
              <c:f>Sheet1!$B$21:$N$21</c:f>
              <c:numCache>
                <c:formatCode>0%</c:formatCode>
                <c:ptCount val="4"/>
                <c:pt idx="0">
                  <c:v>0.39</c:v>
                </c:pt>
                <c:pt idx="1">
                  <c:v>0.67</c:v>
                </c:pt>
                <c:pt idx="2">
                  <c:v>0.86</c:v>
                </c:pt>
                <c:pt idx="3">
                  <c:v>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3C-4699-AA01-D7F445F5ECE1}"/>
            </c:ext>
          </c:extLst>
        </c:ser>
        <c:ser>
          <c:idx val="2"/>
          <c:order val="2"/>
          <c:tx>
            <c:v>Benchmark</c:v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Sheet1!$B$19:$N$19</c:f>
              <c:strCache>
                <c:ptCount val="4"/>
                <c:pt idx="0">
                  <c:v>Oct-23</c:v>
                </c:pt>
                <c:pt idx="1">
                  <c:v>Nov-23</c:v>
                </c:pt>
                <c:pt idx="2">
                  <c:v>Dec-23</c:v>
                </c:pt>
                <c:pt idx="3">
                  <c:v>Jan-24</c:v>
                </c:pt>
              </c:strCache>
            </c:strRef>
          </c:cat>
          <c:val>
            <c:numRef>
              <c:f>Sheet1!$B$22:$N$22</c:f>
              <c:numCache>
                <c:formatCode>0%</c:formatCode>
                <c:ptCount val="4"/>
                <c:pt idx="0">
                  <c:v>0.75</c:v>
                </c:pt>
                <c:pt idx="1">
                  <c:v>0.75</c:v>
                </c:pt>
                <c:pt idx="2">
                  <c:v>0.75</c:v>
                </c:pt>
                <c:pt idx="3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3C-4699-AA01-D7F445F5E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6179712"/>
        <c:axId val="1660342880"/>
      </c:lineChart>
      <c:catAx>
        <c:axId val="1656179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Months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0342880"/>
        <c:crosses val="autoZero"/>
        <c:auto val="1"/>
        <c:lblAlgn val="ctr"/>
        <c:lblOffset val="100"/>
        <c:noMultiLvlLbl val="1"/>
      </c:catAx>
      <c:valAx>
        <c:axId val="166034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tx1"/>
                    </a:solidFill>
                    <a:highlight>
                      <a:srgbClr val="C0C0C0"/>
                    </a:highlight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highlight>
                      <a:srgbClr val="C0C0C0"/>
                    </a:highlight>
                  </a:rPr>
                  <a:t>PERCENTAGE</a:t>
                </a:r>
                <a:r>
                  <a:rPr lang="en-US" sz="1200" baseline="0" dirty="0">
                    <a:solidFill>
                      <a:schemeClr val="tx1"/>
                    </a:solidFill>
                    <a:highlight>
                      <a:srgbClr val="C0C0C0"/>
                    </a:highlight>
                  </a:rPr>
                  <a:t> </a:t>
                </a:r>
                <a:endParaRPr lang="en-US" sz="1200" dirty="0">
                  <a:solidFill>
                    <a:schemeClr val="tx1"/>
                  </a:solidFill>
                  <a:highlight>
                    <a:srgbClr val="C0C0C0"/>
                  </a:highlight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tx1"/>
                  </a:solidFill>
                  <a:highlight>
                    <a:srgbClr val="C0C0C0"/>
                  </a:highlight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6179712"/>
        <c:crosses val="autoZero"/>
        <c:crossBetween val="between"/>
      </c:valAx>
      <c:valAx>
        <c:axId val="30142003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highlight>
                      <a:srgbClr val="C0C0C0"/>
                    </a:highlight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highlight>
                      <a:srgbClr val="C0C0C0"/>
                    </a:highlight>
                  </a:rPr>
                  <a:t> # OF cases</a:t>
                </a:r>
              </a:p>
            </c:rich>
          </c:tx>
          <c:layout>
            <c:manualLayout>
              <c:xMode val="edge"/>
              <c:yMode val="edge"/>
              <c:x val="0.9499525951790676"/>
              <c:y val="0.451568394154076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highlight>
                    <a:srgbClr val="C0C0C0"/>
                  </a:highlight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6173472"/>
        <c:crosses val="max"/>
        <c:crossBetween val="between"/>
      </c:valAx>
      <c:catAx>
        <c:axId val="1656173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1420032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Volume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Sheet1!$B$5:$N$5</c:f>
              <c:strCache>
                <c:ptCount val="4"/>
                <c:pt idx="0">
                  <c:v>Oct-23</c:v>
                </c:pt>
                <c:pt idx="1">
                  <c:v>Nov-23</c:v>
                </c:pt>
                <c:pt idx="2">
                  <c:v>Dec-23</c:v>
                </c:pt>
                <c:pt idx="3">
                  <c:v>Jan-24</c:v>
                </c:pt>
              </c:strCache>
              <c:extLst/>
            </c:strRef>
          </c:cat>
          <c:val>
            <c:numRef>
              <c:f>Sheet1!$B$6:$N$6</c:f>
              <c:numCache>
                <c:formatCode>General</c:formatCode>
                <c:ptCount val="4"/>
                <c:pt idx="0">
                  <c:v>187</c:v>
                </c:pt>
                <c:pt idx="1">
                  <c:v>175</c:v>
                </c:pt>
                <c:pt idx="2">
                  <c:v>200</c:v>
                </c:pt>
                <c:pt idx="3">
                  <c:v>154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90F-4795-AF88-0C66F2C8B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1490224"/>
        <c:axId val="935626271"/>
      </c:barChart>
      <c:lineChart>
        <c:grouping val="standard"/>
        <c:varyColors val="0"/>
        <c:ser>
          <c:idx val="1"/>
          <c:order val="1"/>
          <c:tx>
            <c:v>% with Ancillary Testing &lt;/=5 days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Sheet1!$B$5:$N$5</c:f>
              <c:strCache>
                <c:ptCount val="4"/>
                <c:pt idx="0">
                  <c:v>Oct-23</c:v>
                </c:pt>
                <c:pt idx="1">
                  <c:v>Nov-23</c:v>
                </c:pt>
                <c:pt idx="2">
                  <c:v>Dec-23</c:v>
                </c:pt>
                <c:pt idx="3">
                  <c:v>Jan-24</c:v>
                </c:pt>
              </c:strCache>
              <c:extLst/>
            </c:strRef>
          </c:cat>
          <c:val>
            <c:numRef>
              <c:f>Sheet1!$B$7:$N$7</c:f>
              <c:numCache>
                <c:formatCode>0%</c:formatCode>
                <c:ptCount val="4"/>
                <c:pt idx="0">
                  <c:v>0.88</c:v>
                </c:pt>
                <c:pt idx="1">
                  <c:v>0.97</c:v>
                </c:pt>
                <c:pt idx="2">
                  <c:v>0.96</c:v>
                </c:pt>
                <c:pt idx="3">
                  <c:v>0.96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D90F-4795-AF88-0C66F2C8B1B6}"/>
            </c:ext>
          </c:extLst>
        </c:ser>
        <c:ser>
          <c:idx val="2"/>
          <c:order val="2"/>
          <c:tx>
            <c:v>% NO HPV Met TAT&lt;/=4 days</c:v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Sheet1!$B$5:$N$5</c:f>
              <c:strCache>
                <c:ptCount val="4"/>
                <c:pt idx="0">
                  <c:v>Oct-23</c:v>
                </c:pt>
                <c:pt idx="1">
                  <c:v>Nov-23</c:v>
                </c:pt>
                <c:pt idx="2">
                  <c:v>Dec-23</c:v>
                </c:pt>
                <c:pt idx="3">
                  <c:v>Jan-24</c:v>
                </c:pt>
              </c:strCache>
              <c:extLst/>
            </c:strRef>
          </c:cat>
          <c:val>
            <c:numRef>
              <c:f>Sheet1!$B$8:$N$8</c:f>
              <c:numCache>
                <c:formatCode>0%</c:formatCode>
                <c:ptCount val="4"/>
                <c:pt idx="0">
                  <c:v>0.82</c:v>
                </c:pt>
                <c:pt idx="1">
                  <c:v>0.97</c:v>
                </c:pt>
                <c:pt idx="2">
                  <c:v>0.95</c:v>
                </c:pt>
                <c:pt idx="3">
                  <c:v>0.96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D90F-4795-AF88-0C66F2C8B1B6}"/>
            </c:ext>
          </c:extLst>
        </c:ser>
        <c:ser>
          <c:idx val="3"/>
          <c:order val="3"/>
          <c:tx>
            <c:v>Benchmark</c:v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Sheet1!$B$5:$N$5</c:f>
              <c:strCache>
                <c:ptCount val="4"/>
                <c:pt idx="0">
                  <c:v>Oct-23</c:v>
                </c:pt>
                <c:pt idx="1">
                  <c:v>Nov-23</c:v>
                </c:pt>
                <c:pt idx="2">
                  <c:v>Dec-23</c:v>
                </c:pt>
                <c:pt idx="3">
                  <c:v>Jan-24</c:v>
                </c:pt>
              </c:strCache>
              <c:extLst/>
            </c:strRef>
          </c:cat>
          <c:val>
            <c:numRef>
              <c:f>Sheet1!$B$9:$N$9</c:f>
              <c:numCache>
                <c:formatCode>0%</c:formatCode>
                <c:ptCount val="4"/>
                <c:pt idx="0">
                  <c:v>0.75</c:v>
                </c:pt>
                <c:pt idx="1">
                  <c:v>0.75</c:v>
                </c:pt>
                <c:pt idx="2">
                  <c:v>0.75</c:v>
                </c:pt>
                <c:pt idx="3">
                  <c:v>0.75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D90F-4795-AF88-0C66F2C8B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1491184"/>
        <c:axId val="935631727"/>
      </c:lineChart>
      <c:catAx>
        <c:axId val="1361491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Months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631727"/>
        <c:crosses val="autoZero"/>
        <c:auto val="1"/>
        <c:lblAlgn val="ctr"/>
        <c:lblOffset val="100"/>
        <c:noMultiLvlLbl val="1"/>
      </c:catAx>
      <c:valAx>
        <c:axId val="935631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Percentage</a:t>
                </a:r>
                <a:r>
                  <a:rPr lang="en-US" sz="1200" baseline="0" dirty="0"/>
                  <a:t> 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1491184"/>
        <c:crosses val="autoZero"/>
        <c:crossBetween val="between"/>
      </c:valAx>
      <c:valAx>
        <c:axId val="935626271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volume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1490224"/>
        <c:crosses val="max"/>
        <c:crossBetween val="between"/>
      </c:valAx>
      <c:catAx>
        <c:axId val="1361490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35626271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57006413165771"/>
          <c:y val="0.93544354259876439"/>
          <c:w val="0.83817659535570754"/>
          <c:h val="4.76237035443675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0.4554</cdr:x>
      <cdr:y>0.26928</cdr:y>
    </cdr:from>
    <cdr:to>
      <cdr:x>0.54103</cdr:x>
      <cdr:y>0.41447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63353" y="16958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0.9693</cdr:x>
      <cdr:y>0.48259</cdr:y>
    </cdr:from>
    <cdr:to>
      <cdr:x>1</cdr:x>
      <cdr:y>0.59339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192788" y="2099916"/>
          <a:ext cx="322812" cy="4821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0.04384</cdr:x>
      <cdr:y>0.50127</cdr:y>
    </cdr:from>
    <cdr:to>
      <cdr:x>0.14783</cdr:x>
      <cdr:y>0.67027</cdr:y>
    </cdr:to>
    <cdr:sp macro="" textlink="">
      <cdr:nvSpPr>
        <cdr:cNvPr id="4" name="TextBox 3"/>
        <cdr:cNvSpPr txBox="1"/>
      </cdr:nvSpPr>
      <cdr:spPr>
        <a:xfrm xmlns:a="http://schemas.openxmlformats.org/drawingml/2006/main" flipH="1">
          <a:off x="369110" y="1675169"/>
          <a:ext cx="875603" cy="564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0.96455</cdr:x>
      <cdr:y>0.43644</cdr:y>
    </cdr:from>
    <cdr:to>
      <cdr:x>1</cdr:x>
      <cdr:y>0.50115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796534" y="1570908"/>
          <a:ext cx="286554" cy="232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0.11853</cdr:x>
      <cdr:y>0.50127</cdr:y>
    </cdr:from>
    <cdr:to>
      <cdr:x>0.14891</cdr:x>
      <cdr:y>0.56834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79188" y="1675161"/>
          <a:ext cx="251012" cy="224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0.78238</cdr:x>
      <cdr:y>0.32959</cdr:y>
    </cdr:from>
    <cdr:to>
      <cdr:x>0.83232</cdr:x>
      <cdr:y>0.41811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463487" y="1101432"/>
          <a:ext cx="412563" cy="295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0.78238</cdr:x>
      <cdr:y>0.27562</cdr:y>
    </cdr:from>
    <cdr:to>
      <cdr:x>0.83232</cdr:x>
      <cdr:y>0.40739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463487" y="921077"/>
          <a:ext cx="412563" cy="440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0.79131</cdr:x>
      <cdr:y>0.27562</cdr:y>
    </cdr:from>
    <cdr:to>
      <cdr:x>0.83232</cdr:x>
      <cdr:y>0.42348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537306" y="921077"/>
          <a:ext cx="338744" cy="494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dirty="0"/>
        </a:p>
        <a:p xmlns:a="http://schemas.openxmlformats.org/drawingml/2006/main">
          <a:r>
            <a:rPr lang="en-US" sz="2000" dirty="0"/>
            <a:t>+</a:t>
          </a:r>
        </a:p>
      </cdr:txBody>
    </cdr:sp>
  </cdr:relSizeAnchor>
  <cdr:relSizeAnchor xmlns:cdr="http://schemas.openxmlformats.org/drawingml/2006/chartDrawing">
    <cdr:from>
      <cdr:x>0.18232</cdr:x>
      <cdr:y>0.32902</cdr:y>
    </cdr:from>
    <cdr:to>
      <cdr:x>0.22211</cdr:x>
      <cdr:y>0.41204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35156" y="1139525"/>
          <a:ext cx="334987" cy="2875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0.9454</cdr:x>
      <cdr:y>0.40202</cdr:y>
    </cdr:from>
    <cdr:to>
      <cdr:x>1</cdr:x>
      <cdr:y>0.5737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810293" y="1343479"/>
          <a:ext cx="451037" cy="573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0.46882</cdr:x>
      <cdr:y>0.39129</cdr:y>
    </cdr:from>
    <cdr:to>
      <cdr:x>1</cdr:x>
      <cdr:y>0.512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947430" y="1355205"/>
          <a:ext cx="4472463" cy="418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0.38808</cdr:x>
      <cdr:y>0.53654</cdr:y>
    </cdr:from>
    <cdr:to>
      <cdr:x>0.44955</cdr:x>
      <cdr:y>0.62199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267592" y="1858256"/>
          <a:ext cx="517571" cy="295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0.86197</cdr:x>
      <cdr:y>0.18892</cdr:y>
    </cdr:from>
    <cdr:to>
      <cdr:x>0.86197</cdr:x>
      <cdr:y>0.18892</cdr:y>
    </cdr:to>
    <cdr:cxnSp macro="">
      <cdr:nvCxnSpPr>
        <cdr:cNvPr id="15" name="Straight Arrow Connector 14">
          <a:extLst xmlns:a="http://schemas.openxmlformats.org/drawingml/2006/main">
            <a:ext uri="{FF2B5EF4-FFF2-40B4-BE49-F238E27FC236}">
              <a16:creationId xmlns:a16="http://schemas.microsoft.com/office/drawing/2014/main" id="{7672E240-CBB2-39FC-CC35-4D699CFF65D8}"/>
            </a:ext>
          </a:extLst>
        </cdr:cNvPr>
        <cdr:cNvCxnSpPr/>
      </cdr:nvCxnSpPr>
      <cdr:spPr>
        <a:xfrm xmlns:a="http://schemas.openxmlformats.org/drawingml/2006/main">
          <a:off x="7257708" y="654296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0.73877</cdr:x>
      <cdr:y>0.09675</cdr:y>
    </cdr:from>
    <cdr:to>
      <cdr:x>0.83785</cdr:x>
      <cdr:y>0.25344</cdr:y>
    </cdr:to>
    <cdr:sp macro="" textlink="">
      <cdr:nvSpPr>
        <cdr:cNvPr id="23" name="TextBox 22">
          <a:extLst xmlns:a="http://schemas.openxmlformats.org/drawingml/2006/main">
            <a:ext uri="{FF2B5EF4-FFF2-40B4-BE49-F238E27FC236}">
              <a16:creationId xmlns:a16="http://schemas.microsoft.com/office/drawing/2014/main" id="{1D2C5F20-77CF-7590-2DFA-F9A7FD3281B2}"/>
            </a:ext>
          </a:extLst>
        </cdr:cNvPr>
        <cdr:cNvSpPr txBox="1"/>
      </cdr:nvSpPr>
      <cdr:spPr>
        <a:xfrm xmlns:a="http://schemas.openxmlformats.org/drawingml/2006/main">
          <a:off x="6220367" y="335088"/>
          <a:ext cx="834215" cy="542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0.38726</cdr:x>
      <cdr:y>0.27758</cdr:y>
    </cdr:from>
    <cdr:to>
      <cdr:x>0.41829</cdr:x>
      <cdr:y>0.33351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EC71633-9939-FB5D-FD17-F192A7255F04}"/>
            </a:ext>
          </a:extLst>
        </cdr:cNvPr>
        <cdr:cNvSpPr txBox="1"/>
      </cdr:nvSpPr>
      <cdr:spPr>
        <a:xfrm xmlns:a="http://schemas.openxmlformats.org/drawingml/2006/main">
          <a:off x="3260688" y="893427"/>
          <a:ext cx="261269" cy="180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0.13135</cdr:x>
      <cdr:y>0.20374</cdr:y>
    </cdr:from>
    <cdr:to>
      <cdr:x>0.15959</cdr:x>
      <cdr:y>0.29655</cdr:y>
    </cdr:to>
    <cdr:pic>
      <cdr:nvPicPr>
        <cdr:cNvPr id="16" name="chart">
          <a:extLst xmlns:a="http://schemas.openxmlformats.org/drawingml/2006/main">
            <a:ext uri="{FF2B5EF4-FFF2-40B4-BE49-F238E27FC236}">
              <a16:creationId xmlns:a16="http://schemas.microsoft.com/office/drawing/2014/main" id="{B2CB5DE0-556C-A1FC-6242-DE02D7827EE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105977" y="655770"/>
          <a:ext cx="237778" cy="298722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0.02544</cdr:x>
      <cdr:y>0.0306</cdr:y>
    </cdr:from>
    <cdr:to>
      <cdr:x>0.13373</cdr:x>
      <cdr:y>0.28331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799" y="147277"/>
          <a:ext cx="914400" cy="1216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>
            <a:solidFill>
              <a:srgbClr val="FF4747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A02144-9063-446D-9B7A-7D5DD5DF1C88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FB59F5-8C93-46A9-83DF-A9A0FC274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5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B59F5-8C93-46A9-83DF-A9A0FC274D9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Combined</a:t>
            </a:r>
            <a:r>
              <a:rPr lang="en-US" baseline="0" dirty="0"/>
              <a:t> v</a:t>
            </a:r>
            <a:r>
              <a:rPr lang="en-US" dirty="0"/>
              <a:t>olume for May 459.</a:t>
            </a:r>
            <a:r>
              <a:rPr lang="en-US" baseline="0" dirty="0"/>
              <a:t> Error rate is 0.22%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B59F5-8C93-46A9-83DF-A9A0FC274D9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45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NON GYN TA</a:t>
            </a:r>
            <a:r>
              <a:rPr lang="en-US" baseline="0" dirty="0"/>
              <a:t>T is due to staffing issues at YSM, extended leaves, vacations, and cross training in processing. May impact June.</a:t>
            </a:r>
          </a:p>
          <a:p>
            <a:r>
              <a:rPr lang="en-US" baseline="0" dirty="0"/>
              <a:t>We are up to date on QC review, April and May are with Dr. Cohen. We’ve had no discrepancies.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B59F5-8C93-46A9-83DF-A9A0FC274D9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F5E1-2CA8-4F61-B050-237730C05CD4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17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3C81-A07A-4038-BA29-5DE27CC1E51B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9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067C-DD01-46F5-ACF6-E21BE23E0EDA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857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6255-8C5D-4DD4-934D-C119BE974AAE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12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F84E-A356-4FBB-B140-47CCFDA3208D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56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F40A-8B89-4F8F-B4A8-18A4D8414DD0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28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131D-C113-4C3C-AE26-E529B6B39AB5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971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6B29-545A-4E40-9782-4BD924EB43B1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32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FE97-6610-4E47-A551-C3DE99D77C5A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10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9ED0-ADA3-42D8-97F4-53864747A642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05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2238-477C-403B-93E3-C7DF210216AF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2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586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72065"/>
            <a:ext cx="7886700" cy="5204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8EA1-3B95-46FB-9957-9BE9167E3B86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897924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102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E6B9-7F92-422D-93E3-5C27452655FD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82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9A83-A7A3-425B-BB60-70116DACFE7A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49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8D15-3D31-48AC-9BCC-E70E140C4799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32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45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95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885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11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895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890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0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F8D0-99E6-4C47-8611-4E62926E7FB7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42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375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94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66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329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993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308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043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52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177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13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D271-3A44-45C3-867F-AD927EA31EF4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7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9E11-BD58-4FF1-A6B5-9B1EB7CA7D88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4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E5A4-CDCB-4E3F-A229-B86EF852DCF0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6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A90A-84D9-4A94-A56A-258AB7649B8E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1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2148-5184-4C82-8D7D-3AEB6877D3B0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9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69E5-7238-43A1-B6FF-9A9BCFA19DDF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1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479D6-5B6A-414F-8D9E-5C1B9BE1F39D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9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0C41A-7CA4-4166-8A18-4BF82343AB7C}" type="datetime1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8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\\Ynhh.org\src\BH%20-%20Laboratory\AP%20-%20BH%2038030\!%20AP%20QA\AP%20QA%20Meetings\2023\2023%20AGENDA%20&amp;%20MEETING%20MINUTES\November%2015,%202023\minutes%20for%20month%20of%20September%20held%20on%20October%2018th%202023.doc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\\Ynhh.org\src\BH%20-%20Laboratory\AP\!%20AP%20QA\AP%20QA%20Meetings\2022\2022%20AGENDA%20&amp;%20MEETING%20MINUTES\December%2015,%202022\minute%20meeting%20for%20month%20of%20OCTOBER.docx" TargetMode="External"/><Relationship Id="rId4" Type="http://schemas.openxmlformats.org/officeDocument/2006/relationships/hyperlink" Target="file:///\\Ynhh.org\src\BH%20-%20Laboratory\AP%20-%20BH%2038030\!%20AP%20QA\AP%20QA%20Meetings\2024\2024%20AGENDA%20&amp;%20MEETING%20MINUTES\February%2021,%202024\minutes%20for%20month%20of%20December%20held%20on%20January%2023rd%202024.docx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file:///\\Ynhh.org\bh\Laboratory\AP%20-%20BH%2038030\!%20AP%20QA\AP%20QA%20Meetings\2024\2024%20Tissue%20Processor%20Check\1.%20January%20Tissue%20Processor%20Check.pdf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file:///\\Ynhh.org\bh\Laboratory\AP%20-%20BH%2038030\!%20AP%20QA\AP%20QA%20Meetings\2024\2024%20Audit%20Cases\January%202024%20Audit%20Cases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file:///\\Ynhh.org\src\BH%20-%20Laboratory\AP%20-%20BH%2038030\!%20AP%20QA\AP%20QA%20Meetings\COMPETENCY%20LOG%20TO%20UPDATE%20MONTHLY\Monthly%20Competency.xlsx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file:///\\Ynhh.org\bh\Laboratory\AP%20-%20BH%2038030\Maintenance%20&amp;%20Service%20Reports\Current%20Instrument%20List.xlsx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file:///\\Ynhh.org\src\BH%20-%20Laboratory\AP%20-%20BH%2038030\!%20AP%20QA\AP%20QA%20Meetings\Irreplaceable%20Specimen%20Templates\IS%20Update%20for%20BH%20goals%202023%20presentations\IS%20Update%20for%20BH%20goals%20month%20of%20November%202023.pptx" TargetMode="External"/><Relationship Id="rId2" Type="http://schemas.openxmlformats.org/officeDocument/2006/relationships/hyperlink" Target="file:///\\Ynhh.org\src\BH%20-%20Laboratory\AP%20-%20BH%2038030\!%20AP%20QA\AP%20QA%20Meetings\Irreplaceable%20Specimen%20Templates\IS%20Update%20for%20BH%20goals%202024%20presentations\IS%20Update%20for%20BH%20goals%20month%20of%20January%202024.ppt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\\Ynhh.org\src\BH%20-%20Laboratory\AP%20-%20BH%2038030\!%20AP%20QA\AP%20QA%20Meetings\2024\2024%20Consensus%20Conference\January%202024%20Consensus%20Conference.pdf" TargetMode="External"/><Relationship Id="rId2" Type="http://schemas.openxmlformats.org/officeDocument/2006/relationships/hyperlink" Target="file:///\\Ynhh.org\src\BH%20-%20Laboratory\AP%20-%20BH%2038030\!%20AP%20QA\AP%20QA%20Meetings\2024\2024%20AGENDA%20&amp;%20MEETING%20MINUTES\February%2021,%202024\ANATOMIC%20QA%202%2028%202024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\\Ynhh.org\src\BH%20-%20Laboratory\AP%20-%20BH%2038030\!%20AP%20QA\AP%20QA%20Meetings\2023\2023%20AGENDA%20&amp;%20MEETING%20MINUTES\November%2015,%202023\ANATOMIC%20QA%20November%2028%202023%20final.doc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BRIDGEPORT HOSPITAL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 (</a:t>
            </a:r>
            <a:r>
              <a:rPr lang="en-US" sz="3600" dirty="0">
                <a:solidFill>
                  <a:schemeClr val="accent5"/>
                </a:solidFill>
              </a:rPr>
              <a:t>BC &amp; MC</a:t>
            </a:r>
            <a:r>
              <a:rPr lang="en-US" dirty="0">
                <a:solidFill>
                  <a:schemeClr val="accent5"/>
                </a:solidFill>
              </a:rPr>
              <a:t>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ANATOMIC PATHOLOGY</a:t>
            </a:r>
          </a:p>
          <a:p>
            <a:r>
              <a:rPr lang="en-US" b="1" dirty="0"/>
              <a:t>QUALITY ASSURANCE MEETING </a:t>
            </a:r>
          </a:p>
          <a:p>
            <a:r>
              <a:rPr lang="en-US" b="1" dirty="0"/>
              <a:t>February 28, 2024</a:t>
            </a:r>
          </a:p>
          <a:p>
            <a:r>
              <a:rPr lang="en-US" b="1" dirty="0"/>
              <a:t>for the Month of January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5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3A86E-F929-995A-D3E0-612D0AF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Breast Biopsy TAT 80% &lt;/= 2 business days (received to sign out)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4955A-C421-F6AE-7143-0C8C0862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5F027A0-9113-C6E0-DC00-09857C19A6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212954"/>
              </p:ext>
            </p:extLst>
          </p:nvPr>
        </p:nvGraphicFramePr>
        <p:xfrm>
          <a:off x="628650" y="971550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9754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8A63-646A-C35A-249B-4FD8CFAB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576" y="423199"/>
            <a:ext cx="7886700" cy="458657"/>
          </a:xfrm>
        </p:spPr>
        <p:txBody>
          <a:bodyPr>
            <a:normAutofit/>
          </a:bodyPr>
          <a:lstStyle/>
          <a:p>
            <a:r>
              <a:rPr lang="en-US" sz="2400" b="1" dirty="0"/>
              <a:t> Lung TAT (received to sign out) 90% &lt;= 2 business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EB19B-35AE-D4DA-B819-D3B74C406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709C4E-0FE5-2C48-B6C1-688B91A4DA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939812"/>
              </p:ext>
            </p:extLst>
          </p:nvPr>
        </p:nvGraphicFramePr>
        <p:xfrm>
          <a:off x="628650" y="971550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9610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CYTOLOGY SPECIMENS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SENT TO YSM FOR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90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DFCBA0-2DCC-271D-5BC4-8418E24420EA}"/>
              </a:ext>
            </a:extLst>
          </p:cNvPr>
          <p:cNvSpPr txBox="1"/>
          <p:nvPr/>
        </p:nvSpPr>
        <p:spPr>
          <a:xfrm>
            <a:off x="583475" y="136525"/>
            <a:ext cx="807284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Non-Gyn Cytology TAT 75% &lt;/= 2 business days (received to sign out) </a:t>
            </a:r>
            <a:r>
              <a:rPr lang="en-US" dirty="0"/>
              <a:t>exclude any case with cell block												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9D0FF95-426E-625D-2644-DEF1B7E699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712184"/>
              </p:ext>
            </p:extLst>
          </p:nvPr>
        </p:nvGraphicFramePr>
        <p:xfrm>
          <a:off x="235131" y="1297577"/>
          <a:ext cx="8621486" cy="5058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5476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1BC76C-116F-38B8-0FB5-0ADC7CF2E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000" b="0" i="0" u="none" strike="noStrike" dirty="0">
                <a:solidFill>
                  <a:srgbClr val="000000"/>
                </a:solidFill>
                <a:effectLst/>
                <a:latin typeface="+mn-lt"/>
              </a:rPr>
            </a:br>
            <a:br>
              <a:rPr lang="en-US" sz="2000" b="0" i="0" u="none" strike="noStrike" dirty="0">
                <a:solidFill>
                  <a:srgbClr val="000000"/>
                </a:solidFill>
                <a:effectLst/>
                <a:latin typeface="+mn-lt"/>
              </a:rPr>
            </a:br>
            <a:br>
              <a:rPr lang="en-US" sz="2000" b="0" i="0" u="none" strike="noStrike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sz="20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Cytology GYN TAT with ancillary testing 75% in &lt;/= 5 business days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	</a:t>
            </a:r>
            <a:b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n-US" sz="2000" b="1" dirty="0">
                <a:latin typeface="+mn-lt"/>
              </a:rPr>
              <a:t>&amp;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solidFill>
                  <a:srgbClr val="79818C"/>
                </a:solidFill>
                <a:latin typeface="+mn-lt"/>
              </a:rPr>
              <a:t>Cytology GYN TAT no HPV 75% in &lt;/= 4 business days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8427DE-54FC-599F-DB03-6EB2F0480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FD6859D-F9AD-8E96-ECB9-44D577665E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533095"/>
              </p:ext>
            </p:extLst>
          </p:nvPr>
        </p:nvGraphicFramePr>
        <p:xfrm>
          <a:off x="243841" y="2057400"/>
          <a:ext cx="8795656" cy="4500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1813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Contaminant/Floater/Extraneous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TISSUE</a:t>
            </a:r>
          </a:p>
        </p:txBody>
      </p:sp>
    </p:spTree>
    <p:extLst>
      <p:ext uri="{BB962C8B-B14F-4D97-AF65-F5344CB8AC3E}">
        <p14:creationId xmlns:p14="http://schemas.microsoft.com/office/powerpoint/2010/main" val="58731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936" y="365128"/>
            <a:ext cx="8272732" cy="341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Contaminants by Month</a:t>
            </a:r>
            <a:br>
              <a:rPr lang="en-US" dirty="0"/>
            </a:br>
            <a:r>
              <a:rPr lang="en-US" sz="2000" dirty="0"/>
              <a:t>1/31/2023-1/31/2024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366273"/>
              </p:ext>
            </p:extLst>
          </p:nvPr>
        </p:nvGraphicFramePr>
        <p:xfrm>
          <a:off x="362053" y="3051542"/>
          <a:ext cx="8419894" cy="3218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808119" y="1264444"/>
            <a:ext cx="378619" cy="192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7808119" y="1580555"/>
            <a:ext cx="371475" cy="16430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6590581" y="1245467"/>
            <a:ext cx="111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Benign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8439" y="1580555"/>
            <a:ext cx="113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Malignant</a:t>
            </a:r>
          </a:p>
        </p:txBody>
      </p:sp>
      <p:sp>
        <p:nvSpPr>
          <p:cNvPr id="8" name="Rectangle 7"/>
          <p:cNvSpPr/>
          <p:nvPr/>
        </p:nvSpPr>
        <p:spPr>
          <a:xfrm>
            <a:off x="759125" y="1130060"/>
            <a:ext cx="4157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 2</a:t>
            </a:r>
            <a:r>
              <a:rPr lang="en-US" b="1" dirty="0"/>
              <a:t> of 2,000  cases    </a:t>
            </a:r>
            <a:r>
              <a:rPr lang="en-US" b="1" dirty="0">
                <a:highlight>
                  <a:srgbClr val="FFFF00"/>
                </a:highlight>
              </a:rPr>
              <a:t>(0.01%)</a:t>
            </a:r>
          </a:p>
          <a:p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/>
              <a:t> of 8,617 blocks   </a:t>
            </a:r>
            <a:r>
              <a:rPr lang="en-US" b="1" dirty="0">
                <a:highlight>
                  <a:srgbClr val="FF00FF"/>
                </a:highlight>
              </a:rPr>
              <a:t>(0.02%)</a:t>
            </a:r>
          </a:p>
          <a:p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/>
              <a:t> of 16,818 slides  </a:t>
            </a:r>
            <a:r>
              <a:rPr lang="en-US" b="1" dirty="0">
                <a:highlight>
                  <a:srgbClr val="00FF00"/>
                </a:highlight>
              </a:rPr>
              <a:t>(0.01%)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23A431-5E5D-245A-6F20-BDE7F610B351}"/>
              </a:ext>
            </a:extLst>
          </p:cNvPr>
          <p:cNvSpPr txBox="1"/>
          <p:nvPr/>
        </p:nvSpPr>
        <p:spPr>
          <a:xfrm>
            <a:off x="509213" y="2500847"/>
            <a:ext cx="8134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Benchmark: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1.5% of cases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0.8% of blocks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0.6% of slides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Gephardt GN,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Zarbo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RJ. Extraneous tissue in surgical pathology: a College of American Pathologists Q-Probes study of 275 laboratories.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Arch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Pathol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Lab Med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1996 Nov; 120(11):1009-14.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32D720-311A-BB80-690F-12D4DDFF5E7A}"/>
              </a:ext>
            </a:extLst>
          </p:cNvPr>
          <p:cNvSpPr txBox="1"/>
          <p:nvPr/>
        </p:nvSpPr>
        <p:spPr>
          <a:xfrm>
            <a:off x="759125" y="6418217"/>
            <a:ext cx="70489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Microtomy </a:t>
            </a:r>
          </a:p>
        </p:txBody>
      </p:sp>
    </p:spTree>
    <p:extLst>
      <p:ext uri="{BB962C8B-B14F-4D97-AF65-F5344CB8AC3E}">
        <p14:creationId xmlns:p14="http://schemas.microsoft.com/office/powerpoint/2010/main" val="72947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8C72-9021-C7C9-7071-773D3C0F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 Contaminants/ Floaters  Bridgeport Hospital 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E69DA-48E3-66DF-4300-C09AFE94D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0D398EB-B0F3-5BA4-4A45-03D88DC0BA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217389"/>
              </p:ext>
            </p:extLst>
          </p:nvPr>
        </p:nvGraphicFramePr>
        <p:xfrm>
          <a:off x="628650" y="861911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1514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4444"/>
            <a:ext cx="7886700" cy="6816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Type of Floater  &amp; Site of Contamination</a:t>
            </a:r>
            <a:br>
              <a:rPr lang="en-US" sz="2800" dirty="0"/>
            </a:br>
            <a:r>
              <a:rPr lang="en-US" sz="2800" dirty="0"/>
              <a:t>January  2024</a:t>
            </a:r>
            <a:endParaRPr lang="en-US" sz="27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121209"/>
              </p:ext>
            </p:extLst>
          </p:nvPr>
        </p:nvGraphicFramePr>
        <p:xfrm>
          <a:off x="94891" y="1027611"/>
          <a:ext cx="8829598" cy="105796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934118">
                  <a:extLst>
                    <a:ext uri="{9D8B030D-6E8A-4147-A177-3AD203B41FA5}">
                      <a16:colId xmlns:a16="http://schemas.microsoft.com/office/drawing/2014/main" val="2515266183"/>
                    </a:ext>
                  </a:extLst>
                </a:gridCol>
                <a:gridCol w="855843">
                  <a:extLst>
                    <a:ext uri="{9D8B030D-6E8A-4147-A177-3AD203B41FA5}">
                      <a16:colId xmlns:a16="http://schemas.microsoft.com/office/drawing/2014/main" val="1810249110"/>
                    </a:ext>
                  </a:extLst>
                </a:gridCol>
                <a:gridCol w="615136">
                  <a:extLst>
                    <a:ext uri="{9D8B030D-6E8A-4147-A177-3AD203B41FA5}">
                      <a16:colId xmlns:a16="http://schemas.microsoft.com/office/drawing/2014/main" val="2942737865"/>
                    </a:ext>
                  </a:extLst>
                </a:gridCol>
                <a:gridCol w="897272">
                  <a:extLst>
                    <a:ext uri="{9D8B030D-6E8A-4147-A177-3AD203B41FA5}">
                      <a16:colId xmlns:a16="http://schemas.microsoft.com/office/drawing/2014/main" val="3222452721"/>
                    </a:ext>
                  </a:extLst>
                </a:gridCol>
                <a:gridCol w="731905">
                  <a:extLst>
                    <a:ext uri="{9D8B030D-6E8A-4147-A177-3AD203B41FA5}">
                      <a16:colId xmlns:a16="http://schemas.microsoft.com/office/drawing/2014/main" val="1585398960"/>
                    </a:ext>
                  </a:extLst>
                </a:gridCol>
                <a:gridCol w="889405">
                  <a:extLst>
                    <a:ext uri="{9D8B030D-6E8A-4147-A177-3AD203B41FA5}">
                      <a16:colId xmlns:a16="http://schemas.microsoft.com/office/drawing/2014/main" val="3734290550"/>
                    </a:ext>
                  </a:extLst>
                </a:gridCol>
                <a:gridCol w="704113">
                  <a:extLst>
                    <a:ext uri="{9D8B030D-6E8A-4147-A177-3AD203B41FA5}">
                      <a16:colId xmlns:a16="http://schemas.microsoft.com/office/drawing/2014/main" val="3656455426"/>
                    </a:ext>
                  </a:extLst>
                </a:gridCol>
                <a:gridCol w="1297049">
                  <a:extLst>
                    <a:ext uri="{9D8B030D-6E8A-4147-A177-3AD203B41FA5}">
                      <a16:colId xmlns:a16="http://schemas.microsoft.com/office/drawing/2014/main" val="3767707900"/>
                    </a:ext>
                  </a:extLst>
                </a:gridCol>
                <a:gridCol w="774471">
                  <a:extLst>
                    <a:ext uri="{9D8B030D-6E8A-4147-A177-3AD203B41FA5}">
                      <a16:colId xmlns:a16="http://schemas.microsoft.com/office/drawing/2014/main" val="422718086"/>
                    </a:ext>
                  </a:extLst>
                </a:gridCol>
                <a:gridCol w="1130286">
                  <a:extLst>
                    <a:ext uri="{9D8B030D-6E8A-4147-A177-3AD203B41FA5}">
                      <a16:colId xmlns:a16="http://schemas.microsoft.com/office/drawing/2014/main" val="4263522721"/>
                    </a:ext>
                  </a:extLst>
                </a:gridCol>
              </a:tblGrid>
              <a:tr h="527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TISSUE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TISSUE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MAIL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MALIGNANT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PHOTO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ON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PROX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FLOATER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SAME CASE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DIFFERENT CASE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266936"/>
                  </a:ext>
                </a:extLst>
              </a:tr>
              <a:tr h="530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PATIENT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FLOATER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EMAIL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EMAIL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LEVELS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REP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ORIGIN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45436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663DF0-61A3-8D7E-F4E7-CCE2595A6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510050"/>
              </p:ext>
            </p:extLst>
          </p:nvPr>
        </p:nvGraphicFramePr>
        <p:xfrm>
          <a:off x="94891" y="2085580"/>
          <a:ext cx="8829598" cy="4228134"/>
        </p:xfrm>
        <a:graphic>
          <a:graphicData uri="http://schemas.openxmlformats.org/drawingml/2006/table">
            <a:tbl>
              <a:tblPr/>
              <a:tblGrid>
                <a:gridCol w="871760">
                  <a:extLst>
                    <a:ext uri="{9D8B030D-6E8A-4147-A177-3AD203B41FA5}">
                      <a16:colId xmlns:a16="http://schemas.microsoft.com/office/drawing/2014/main" val="220741042"/>
                    </a:ext>
                  </a:extLst>
                </a:gridCol>
                <a:gridCol w="923109">
                  <a:extLst>
                    <a:ext uri="{9D8B030D-6E8A-4147-A177-3AD203B41FA5}">
                      <a16:colId xmlns:a16="http://schemas.microsoft.com/office/drawing/2014/main" val="3469477996"/>
                    </a:ext>
                  </a:extLst>
                </a:gridCol>
                <a:gridCol w="600891">
                  <a:extLst>
                    <a:ext uri="{9D8B030D-6E8A-4147-A177-3AD203B41FA5}">
                      <a16:colId xmlns:a16="http://schemas.microsoft.com/office/drawing/2014/main" val="3817824248"/>
                    </a:ext>
                  </a:extLst>
                </a:gridCol>
                <a:gridCol w="905692">
                  <a:extLst>
                    <a:ext uri="{9D8B030D-6E8A-4147-A177-3AD203B41FA5}">
                      <a16:colId xmlns:a16="http://schemas.microsoft.com/office/drawing/2014/main" val="2390112275"/>
                    </a:ext>
                  </a:extLst>
                </a:gridCol>
                <a:gridCol w="705394">
                  <a:extLst>
                    <a:ext uri="{9D8B030D-6E8A-4147-A177-3AD203B41FA5}">
                      <a16:colId xmlns:a16="http://schemas.microsoft.com/office/drawing/2014/main" val="1076390830"/>
                    </a:ext>
                  </a:extLst>
                </a:gridCol>
                <a:gridCol w="879566">
                  <a:extLst>
                    <a:ext uri="{9D8B030D-6E8A-4147-A177-3AD203B41FA5}">
                      <a16:colId xmlns:a16="http://schemas.microsoft.com/office/drawing/2014/main" val="3808895389"/>
                    </a:ext>
                  </a:extLst>
                </a:gridCol>
                <a:gridCol w="748937">
                  <a:extLst>
                    <a:ext uri="{9D8B030D-6E8A-4147-A177-3AD203B41FA5}">
                      <a16:colId xmlns:a16="http://schemas.microsoft.com/office/drawing/2014/main" val="584730874"/>
                    </a:ext>
                  </a:extLst>
                </a:gridCol>
                <a:gridCol w="1314994">
                  <a:extLst>
                    <a:ext uri="{9D8B030D-6E8A-4147-A177-3AD203B41FA5}">
                      <a16:colId xmlns:a16="http://schemas.microsoft.com/office/drawing/2014/main" val="676665191"/>
                    </a:ext>
                  </a:extLst>
                </a:gridCol>
                <a:gridCol w="757646">
                  <a:extLst>
                    <a:ext uri="{9D8B030D-6E8A-4147-A177-3AD203B41FA5}">
                      <a16:colId xmlns:a16="http://schemas.microsoft.com/office/drawing/2014/main" val="2843646674"/>
                    </a:ext>
                  </a:extLst>
                </a:gridCol>
                <a:gridCol w="1121609">
                  <a:extLst>
                    <a:ext uri="{9D8B030D-6E8A-4147-A177-3AD203B41FA5}">
                      <a16:colId xmlns:a16="http://schemas.microsoft.com/office/drawing/2014/main" val="312008683"/>
                    </a:ext>
                  </a:extLst>
                </a:gridCol>
              </a:tblGrid>
              <a:tr h="21140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L3 Vertebral Fracture</a:t>
                      </a:r>
                    </a:p>
                  </a:txBody>
                  <a:tcPr marL="7742" marR="7742" marT="7742" marB="371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Placenta</a:t>
                      </a:r>
                    </a:p>
                  </a:txBody>
                  <a:tcPr marL="7742" marR="7742" marT="7742" marB="371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7742" marR="7742" marT="7742" marB="371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7742" marR="7742" marT="7742" marB="371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7742" marR="7742" marT="7742" marB="371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7742" marR="7742" marT="7742" marB="371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7742" marR="7742" marT="7742" marB="371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Tissue Processor</a:t>
                      </a:r>
                    </a:p>
                  </a:txBody>
                  <a:tcPr marL="7742" marR="7742" marT="7742" marB="371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7742" marR="7742" marT="7742" marB="371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7742" marR="7742" marT="7742" marB="371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301127"/>
                  </a:ext>
                </a:extLst>
              </a:tr>
              <a:tr h="21140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Esophagus</a:t>
                      </a:r>
                    </a:p>
                  </a:txBody>
                  <a:tcPr marL="7742" marR="7742" marT="7742" marB="371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Colon</a:t>
                      </a:r>
                    </a:p>
                  </a:txBody>
                  <a:tcPr marL="7742" marR="7742" marT="7742" marB="371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7742" marR="7742" marT="7742" marB="371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7742" marR="7742" marT="7742" marB="371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7742" marR="7742" marT="7742" marB="371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7742" marR="7742" marT="7742" marB="371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7742" marR="7742" marT="7742" marB="371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Grossing</a:t>
                      </a:r>
                    </a:p>
                  </a:txBody>
                  <a:tcPr marL="7742" marR="7742" marT="7742" marB="371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7742" marR="7742" marT="7742" marB="371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7742" marR="7742" marT="7742" marB="371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702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29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84" y="99754"/>
            <a:ext cx="7886700" cy="128847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92</a:t>
            </a:r>
            <a:r>
              <a:rPr lang="en-US" sz="3600" b="1" dirty="0"/>
              <a:t> CONTAMINANTS IN BLOCKS</a:t>
            </a:r>
            <a:br>
              <a:rPr lang="en-US" sz="3600" b="1" dirty="0"/>
            </a:br>
            <a:r>
              <a:rPr lang="en-US" sz="1650" dirty="0"/>
              <a:t> </a:t>
            </a:r>
            <a:br>
              <a:rPr lang="en-US" sz="1650" dirty="0"/>
            </a:br>
            <a:r>
              <a:rPr lang="en-US" sz="1650" dirty="0"/>
              <a:t> (</a:t>
            </a:r>
            <a:r>
              <a:rPr lang="en-US" sz="1650" dirty="0">
                <a:solidFill>
                  <a:srgbClr val="FF7575"/>
                </a:solidFill>
              </a:rPr>
              <a:t>01/01/2020- 1/31/2024</a:t>
            </a:r>
            <a:r>
              <a:rPr lang="en-US" sz="1650" dirty="0"/>
              <a:t>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658764"/>
              </p:ext>
            </p:extLst>
          </p:nvPr>
        </p:nvGraphicFramePr>
        <p:xfrm>
          <a:off x="420085" y="1388225"/>
          <a:ext cx="8444014" cy="4813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507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8750"/>
            <a:ext cx="7886700" cy="4586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OLD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45" y="1151453"/>
            <a:ext cx="7886700" cy="5204898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hlinkClick r:id="rId3" action="ppaction://hlinkfile"/>
            </a:endParaRPr>
          </a:p>
          <a:p>
            <a:pPr marL="0" indent="0" algn="ctr">
              <a:buNone/>
            </a:pPr>
            <a:r>
              <a:rPr lang="en-US" dirty="0">
                <a:hlinkClick r:id="rId4" action="ppaction://hlinkfile"/>
              </a:rPr>
              <a:t>\\Ynhh.org\src\BH - Laboratory\AP - BH 38030\! AP QA\AP QA Meetings\2024\2024 AGENDA &amp; MEETING MINUTES\February 21, 2024\minutes for month of December held on January 23rd 2024.docx</a:t>
            </a:r>
            <a:endParaRPr lang="en-US" dirty="0">
              <a:hlinkClick r:id="rId5" action="ppaction://hlinkfil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5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Tissue Processor Verification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5203" y="3559781"/>
            <a:ext cx="6858000" cy="1655762"/>
          </a:xfrm>
        </p:spPr>
        <p:txBody>
          <a:bodyPr/>
          <a:lstStyle/>
          <a:p>
            <a:r>
              <a:rPr lang="en-US" dirty="0">
                <a:hlinkClick r:id="rId2" action="ppaction://hlinkfile"/>
              </a:rPr>
              <a:t>\\Ynhh.org\bh\Laboratory\AP - BH 38030\! AP QA\AP QA Meetings\2024\2024 Tissue Processor Check\1. January Tissue Processor Check.pdf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242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458657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5 Monthly </a:t>
            </a:r>
            <a:r>
              <a:rPr lang="en-US" sz="4200" dirty="0"/>
              <a:t>Internal Audits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972706-AC60-8756-92C8-53D60A1CC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56079"/>
            <a:ext cx="7886700" cy="3420884"/>
          </a:xfrm>
        </p:spPr>
        <p:txBody>
          <a:bodyPr/>
          <a:lstStyle/>
          <a:p>
            <a:r>
              <a:rPr lang="en-US" dirty="0">
                <a:hlinkClick r:id="rId2" action="ppaction://hlinkfile"/>
              </a:rPr>
              <a:t>\\Ynhh.org\bh\Laboratory\AP - BH 38030\! AP QA\AP QA Meetings\2024\2024 Audit Cases\January 2024 Audit Cases.pdf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22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0551"/>
            <a:ext cx="7772400" cy="3959524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900" dirty="0"/>
              <a:t>Challenges and Opportunities</a:t>
            </a:r>
            <a:br>
              <a:rPr lang="en-US" sz="4900" dirty="0"/>
            </a:br>
            <a:r>
              <a:rPr lang="en-US" sz="4900" dirty="0"/>
              <a:t> for Improvement</a:t>
            </a:r>
            <a:br>
              <a:rPr lang="en-US" sz="4900" dirty="0"/>
            </a:br>
            <a:r>
              <a:rPr lang="en-US" sz="4900" dirty="0"/>
              <a:t> Anatomic Pathology</a:t>
            </a:r>
            <a:br>
              <a:rPr lang="en-US" dirty="0"/>
            </a:br>
            <a:r>
              <a:rPr lang="en-US" sz="2000" dirty="0">
                <a:solidFill>
                  <a:prstClr val="black"/>
                </a:solidFill>
              </a:rPr>
              <a:t>(Before Final </a:t>
            </a:r>
            <a:r>
              <a:rPr lang="en-US" sz="2000" dirty="0" err="1">
                <a:solidFill>
                  <a:prstClr val="black"/>
                </a:solidFill>
              </a:rPr>
              <a:t>Dx</a:t>
            </a:r>
            <a:r>
              <a:rPr lang="en-US" sz="2000" dirty="0">
                <a:solidFill>
                  <a:prstClr val="black"/>
                </a:solidFill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58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en-US" sz="4500" b="1"/>
              <a:t>Histology Processing Issues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62005"/>
              </p:ext>
            </p:extLst>
          </p:nvPr>
        </p:nvGraphicFramePr>
        <p:xfrm>
          <a:off x="628650" y="1845426"/>
          <a:ext cx="7884410" cy="4450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24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en-US" sz="4500" b="1"/>
              <a:t>Histology Processing Issues</a:t>
            </a:r>
            <a:endParaRPr lang="en-US" sz="45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1E48CFA-1913-43FD-989E-80AE82C6768E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884778"/>
              </p:ext>
            </p:extLst>
          </p:nvPr>
        </p:nvGraphicFramePr>
        <p:xfrm>
          <a:off x="0" y="1493949"/>
          <a:ext cx="9144000" cy="5364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4275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361578"/>
              </p:ext>
            </p:extLst>
          </p:nvPr>
        </p:nvGraphicFramePr>
        <p:xfrm>
          <a:off x="478971" y="243840"/>
          <a:ext cx="8220892" cy="640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472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CFEE02-8690-2E8C-CC2B-4E5D3785E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3" y="226423"/>
            <a:ext cx="8238308" cy="639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4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54728"/>
            <a:ext cx="7886700" cy="2169622"/>
          </a:xfrm>
        </p:spPr>
        <p:txBody>
          <a:bodyPr/>
          <a:lstStyle/>
          <a:p>
            <a:pPr algn="ctr"/>
            <a:r>
              <a:rPr lang="en-US" dirty="0"/>
              <a:t>Competency Checklist 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516284"/>
            <a:ext cx="7886700" cy="2573367"/>
          </a:xfrm>
        </p:spPr>
        <p:txBody>
          <a:bodyPr/>
          <a:lstStyle/>
          <a:p>
            <a:pPr algn="ctr"/>
            <a:r>
              <a:rPr lang="en-US" dirty="0">
                <a:hlinkClick r:id="rId2" action="ppaction://hlinkfile"/>
              </a:rPr>
              <a:t>\\Ynhh.org\src\BH - Laboratory\AP - BH 38030\! AP QA\AP QA Meetings\COMPETENCY LOG TO UPDATE MONTHLY\Monthly Competency.xlsx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11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Policy and Procedures for signature Review (ongoing)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7030A0"/>
                </a:solidFill>
              </a:rPr>
              <a:t>Ongoing...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dirty="0"/>
              <a:t>PM  for all other equipment</a:t>
            </a:r>
          </a:p>
          <a:p>
            <a:pPr marL="0" indent="0">
              <a:buNone/>
            </a:pPr>
            <a:r>
              <a:rPr lang="en-US" dirty="0">
                <a:hlinkClick r:id="rId2" action="ppaction://hlinkfile"/>
              </a:rPr>
              <a:t>\\Ynhh.org\bh\Laboratory\AP - BH 38030\Maintenance &amp; Service Reports\Current Instrument List.xlsx</a:t>
            </a:r>
            <a:endParaRPr lang="en-US" dirty="0"/>
          </a:p>
          <a:p>
            <a:pPr lvl="1"/>
            <a:endParaRPr lang="en-US" sz="13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05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Non-Conforming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310" y="987618"/>
            <a:ext cx="7886700" cy="520489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 action="ppaction://hlinkpres?slideindex=1&amp;slidetitle="/>
              </a:rPr>
              <a:t>\\Ynhh.org\src\BH - Laboratory\AP - BH 38030\! AP QA\AP QA Meetings\Irreplaceable Specimen Templates\IS Update for BH goals 2024 presentations\IS Update for BH goals month of January 2024.pptx</a:t>
            </a:r>
            <a:endParaRPr lang="en-US" dirty="0">
              <a:hlinkClick r:id="rId3" action="ppaction://hlinkpres?slideindex=1&amp;slidetitle=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9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658" y="-104503"/>
            <a:ext cx="8110818" cy="115699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Surgical Specimens Volume</a:t>
            </a:r>
            <a:r>
              <a:rPr lang="en-US" sz="2200" b="1" dirty="0"/>
              <a:t> </a:t>
            </a:r>
            <a:br>
              <a:rPr lang="en-US" sz="2200" b="1" dirty="0"/>
            </a:br>
            <a:r>
              <a:rPr lang="en-US" sz="1800" b="1" dirty="0"/>
              <a:t>OCTOBER 2023- January 2024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84076" y="6301601"/>
            <a:ext cx="2057400" cy="365125"/>
          </a:xfrm>
        </p:spPr>
        <p:txBody>
          <a:bodyPr/>
          <a:lstStyle/>
          <a:p>
            <a:fld id="{41E48CFA-1913-43FD-989E-80AE82C6768E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39340B7-4DC5-3F3F-7531-1520A2CC2D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878392"/>
              </p:ext>
            </p:extLst>
          </p:nvPr>
        </p:nvGraphicFramePr>
        <p:xfrm>
          <a:off x="628650" y="971550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0388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New Business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7618"/>
            <a:ext cx="7886700" cy="520489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SAFER event for AP- </a:t>
            </a:r>
            <a:r>
              <a:rPr lang="en-US" i="1" dirty="0"/>
              <a:t>None for January</a:t>
            </a:r>
          </a:p>
          <a:p>
            <a:pPr lvl="0"/>
            <a:r>
              <a:rPr lang="en-US" dirty="0"/>
              <a:t>Equipment: Tissue Processor- </a:t>
            </a:r>
            <a:r>
              <a:rPr lang="en-US" dirty="0" err="1"/>
              <a:t>Peloris</a:t>
            </a:r>
            <a:r>
              <a:rPr lang="en-US" dirty="0"/>
              <a:t> &amp; embedding station- Arcadia</a:t>
            </a:r>
          </a:p>
          <a:p>
            <a:pPr lvl="0"/>
            <a:r>
              <a:rPr lang="en-US" dirty="0"/>
              <a:t>Personnel Update</a:t>
            </a:r>
          </a:p>
          <a:p>
            <a:pPr lvl="0"/>
            <a:r>
              <a:rPr lang="en-US" dirty="0"/>
              <a:t>Pathology Candidate</a:t>
            </a:r>
          </a:p>
          <a:p>
            <a:pPr lvl="0"/>
            <a:r>
              <a:rPr lang="en-US" dirty="0"/>
              <a:t>Students (HTL, PA)</a:t>
            </a:r>
          </a:p>
          <a:p>
            <a:pPr lvl="0"/>
            <a:r>
              <a:rPr lang="en-US"/>
              <a:t>Cytology</a:t>
            </a:r>
            <a:endParaRPr lang="en-US" dirty="0"/>
          </a:p>
          <a:p>
            <a:pPr lvl="0"/>
            <a:r>
              <a:rPr lang="en-US" dirty="0"/>
              <a:t>Recognition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509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BRIDGEPORT CAMPUS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Intraoperative Diagnosis vs. Final/ Amendments &amp; Histology):</a:t>
            </a:r>
          </a:p>
          <a:p>
            <a:pPr lvl="0"/>
            <a:r>
              <a:rPr lang="en-US" dirty="0">
                <a:hlinkClick r:id="rId2" action="ppaction://hlinkfile"/>
              </a:rPr>
              <a:t>\\Ynhh.org\src\BH - Laboratory\AP - BH 38030\! AP QA\AP QA Meetings\2024\2024 AGENDA &amp; MEETING MINUTES\February 21, 2024\ANATOMIC QA 2 28 2024.docx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0" indent="0">
              <a:buNone/>
            </a:pPr>
            <a:r>
              <a:rPr lang="en-US" dirty="0">
                <a:hlinkClick r:id="rId3" action="ppaction://hlinkfile"/>
              </a:rPr>
              <a:t>\\Ynhh.org\src\BH - Laboratory\AP - BH 38030\! AP QA\AP QA Meetings\2024\2024 Consensus Conference\January 2024 Consensus Conference.pdf</a:t>
            </a:r>
            <a:endParaRPr lang="en-US" dirty="0">
              <a:hlinkClick r:id="rId4" action="ppaction://hlinkfil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92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569" y="606670"/>
            <a:ext cx="6862096" cy="729762"/>
          </a:xfrm>
          <a:noFill/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en-US" sz="2200" b="1" dirty="0">
                <a:highlight>
                  <a:srgbClr val="FFFF00"/>
                </a:highlight>
              </a:rPr>
              <a:t>Milford Campus </a:t>
            </a:r>
            <a:br>
              <a:rPr lang="en-US" sz="2200" b="1" dirty="0">
                <a:highlight>
                  <a:srgbClr val="FFFF00"/>
                </a:highlight>
              </a:rPr>
            </a:br>
            <a:r>
              <a:rPr lang="de-DE" sz="2200" b="1" dirty="0">
                <a:solidFill>
                  <a:schemeClr val="tx1"/>
                </a:solidFill>
                <a:highlight>
                  <a:srgbClr val="FFFF00"/>
                </a:highlight>
              </a:rPr>
              <a:t>January 2024 Frozen Stats</a:t>
            </a:r>
            <a:br>
              <a:rPr lang="de-DE" sz="2200" dirty="0">
                <a:solidFill>
                  <a:srgbClr val="00B0F0"/>
                </a:solidFill>
                <a:highlight>
                  <a:srgbClr val="FFFF00"/>
                </a:highlight>
              </a:rPr>
            </a:br>
            <a:r>
              <a:rPr lang="de-DE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1336432"/>
            <a:ext cx="7851531" cy="206619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-Frozen: 0	 	 					- Parts that Meet Threshold: 	 0	              	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-Blocks:	 0				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-Touch Preps:    0		     			-% of Parts that Meets Threshold: 0%   		               	-Cases:	 		0				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Threshold of 20 min./ block – only one case met the 20 minutes threshold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						</a:t>
            </a:r>
            <a:r>
              <a:rPr lang="en-US" b="1" dirty="0"/>
              <a:t>	Number of discrepancies: 0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5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7B7C995-84C1-5B1F-AD4E-BE291223C6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13013"/>
              </p:ext>
            </p:extLst>
          </p:nvPr>
        </p:nvGraphicFramePr>
        <p:xfrm>
          <a:off x="783771" y="3291841"/>
          <a:ext cx="7393578" cy="3041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119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/>
              <a:t>Non-</a:t>
            </a:r>
            <a:r>
              <a:rPr lang="en-US" sz="4000" b="1" dirty="0" err="1"/>
              <a:t>Gyn</a:t>
            </a:r>
            <a:r>
              <a:rPr lang="en-US" sz="4000" b="1" dirty="0"/>
              <a:t> Case Volume &amp; TAT ≤ 5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48CFA-1913-43FD-989E-80AE82C676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469762"/>
              </p:ext>
            </p:extLst>
          </p:nvPr>
        </p:nvGraphicFramePr>
        <p:xfrm>
          <a:off x="628650" y="971550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8760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F7AB4-6A03-FD57-7D7A-A4AE2306F8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SYSTEM QUALITY METRIC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7223-C258-3110-E66F-9A49493976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FY24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E1EBC-7714-9DA3-49A9-66F18E08B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9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63945-3E18-7DE2-FB38-EAD031B81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/>
              <a:t>Prostate TAT (received to sign out) % &lt;=5 business days (track)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5C41B-6A8A-88C1-22CE-CF481FD4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41D5D1C-2135-E6F0-04AC-010CC1189F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070663"/>
              </p:ext>
            </p:extLst>
          </p:nvPr>
        </p:nvGraphicFramePr>
        <p:xfrm>
          <a:off x="628650" y="971550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181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E2F93-7F2F-97F9-8569-9D0DEB49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/>
              <a:t>GI Biopsy TAT 80% &lt;/= 2 business days (received to sign out)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278B4-3B87-7B1D-E753-E37C391AB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575E0D2-04EF-B776-B461-D3BAAEE016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577103"/>
              </p:ext>
            </p:extLst>
          </p:nvPr>
        </p:nvGraphicFramePr>
        <p:xfrm>
          <a:off x="628650" y="971550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3379850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100214</TotalTime>
  <Words>1013</Words>
  <Application>Microsoft Office PowerPoint</Application>
  <PresentationFormat>On-screen Show (4:3)</PresentationFormat>
  <Paragraphs>175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Garamond</vt:lpstr>
      <vt:lpstr>Times New Roman</vt:lpstr>
      <vt:lpstr>Office Theme</vt:lpstr>
      <vt:lpstr>Custom Design</vt:lpstr>
      <vt:lpstr>Organic</vt:lpstr>
      <vt:lpstr>BRIDGEPORT HOSPITAL  (BC &amp; MC) </vt:lpstr>
      <vt:lpstr>OLD BUSINESS</vt:lpstr>
      <vt:lpstr>Surgical Specimens Volume  OCTOBER 2023- January 2024</vt:lpstr>
      <vt:lpstr>BRIDGEPORT CAMPUS </vt:lpstr>
      <vt:lpstr> Milford Campus  January 2024 Frozen Stats  </vt:lpstr>
      <vt:lpstr>Non-Gyn Case Volume &amp; TAT ≤ 5 Days</vt:lpstr>
      <vt:lpstr> SYSTEM QUALITY METRIC </vt:lpstr>
      <vt:lpstr>Prostate TAT (received to sign out) % &lt;=5 business days (track)</vt:lpstr>
      <vt:lpstr>GI Biopsy TAT 80% &lt;/= 2 business days (received to sign out)</vt:lpstr>
      <vt:lpstr>Breast Biopsy TAT 80% &lt;/= 2 business days (received to sign out) </vt:lpstr>
      <vt:lpstr> Lung TAT (received to sign out) 90% &lt;= 2 business days</vt:lpstr>
      <vt:lpstr>CYTOLOGY SPECIMENS</vt:lpstr>
      <vt:lpstr>PowerPoint Presentation</vt:lpstr>
      <vt:lpstr>   Cytology GYN TAT with ancillary testing 75% in &lt;/= 5 business days   &amp; Cytology GYN TAT no HPV 75% in &lt;/= 4 business days </vt:lpstr>
      <vt:lpstr>Contaminant/Floater/Extraneous </vt:lpstr>
      <vt:lpstr>Contaminants by Month 1/31/2023-1/31/2024</vt:lpstr>
      <vt:lpstr> Contaminants/ Floaters  Bridgeport Hospital   </vt:lpstr>
      <vt:lpstr>Type of Floater  &amp; Site of Contamination January  2024</vt:lpstr>
      <vt:lpstr>92 CONTAMINANTS IN BLOCKS    (01/01/2020- 1/31/2024)</vt:lpstr>
      <vt:lpstr>Tissue Processor Verification </vt:lpstr>
      <vt:lpstr> 5 Monthly Internal Audits </vt:lpstr>
      <vt:lpstr>    Challenges and Opportunities  for Improvement  Anatomic Pathology (Before Final Dx)</vt:lpstr>
      <vt:lpstr>Histology Processing Issues</vt:lpstr>
      <vt:lpstr>Histology Processing Issues</vt:lpstr>
      <vt:lpstr>PowerPoint Presentation</vt:lpstr>
      <vt:lpstr>PowerPoint Presentation</vt:lpstr>
      <vt:lpstr>Competency Checklist   </vt:lpstr>
      <vt:lpstr>Reports: </vt:lpstr>
      <vt:lpstr>Non-Conforming Events</vt:lpstr>
      <vt:lpstr> New Business </vt:lpstr>
    </vt:vector>
  </TitlesOfParts>
  <Company>Yale-New Haven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Cotton, Jeffrey</dc:creator>
  <cp:lastModifiedBy>Clerveau, Jocelyne</cp:lastModifiedBy>
  <cp:revision>931</cp:revision>
  <cp:lastPrinted>2022-05-19T16:33:50Z</cp:lastPrinted>
  <dcterms:created xsi:type="dcterms:W3CDTF">2020-10-08T13:59:36Z</dcterms:created>
  <dcterms:modified xsi:type="dcterms:W3CDTF">2024-02-28T14:07:11Z</dcterms:modified>
</cp:coreProperties>
</file>